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5" r:id="rId3"/>
    <p:sldId id="283" r:id="rId4"/>
    <p:sldId id="257" r:id="rId5"/>
    <p:sldId id="258" r:id="rId6"/>
    <p:sldId id="259" r:id="rId7"/>
    <p:sldId id="260" r:id="rId8"/>
    <p:sldId id="261" r:id="rId9"/>
    <p:sldId id="262" r:id="rId10"/>
    <p:sldId id="263" r:id="rId11"/>
    <p:sldId id="265" r:id="rId12"/>
    <p:sldId id="267" r:id="rId13"/>
    <p:sldId id="268" r:id="rId14"/>
    <p:sldId id="278" r:id="rId15"/>
    <p:sldId id="269" r:id="rId16"/>
    <p:sldId id="271" r:id="rId17"/>
    <p:sldId id="272" r:id="rId18"/>
    <p:sldId id="274" r:id="rId19"/>
    <p:sldId id="275" r:id="rId20"/>
    <p:sldId id="276" r:id="rId21"/>
    <p:sldId id="277" r:id="rId22"/>
    <p:sldId id="279" r:id="rId23"/>
    <p:sldId id="280" r:id="rId24"/>
    <p:sldId id="281" r:id="rId25"/>
    <p:sldId id="284" r:id="rId26"/>
    <p:sldId id="282"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710" y="62"/>
      </p:cViewPr>
      <p:guideLst/>
    </p:cSldViewPr>
  </p:slideViewPr>
  <p:notesTextViewPr>
    <p:cViewPr>
      <p:scale>
        <a:sx n="1" d="1"/>
        <a:sy n="1" d="1"/>
      </p:scale>
      <p:origin x="0" y="0"/>
    </p:cViewPr>
  </p:notesTextViewPr>
  <p:sorterViewPr>
    <p:cViewPr varScale="1">
      <p:scale>
        <a:sx n="100" d="100"/>
        <a:sy n="100" d="100"/>
      </p:scale>
      <p:origin x="0" y="-6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8DD58-3E10-46B5-900A-106AA50B67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A2ECB99-3BA3-48D8-9546-9F3D6BF75568}">
      <dgm:prSet phldrT="[Text]"/>
      <dgm:spPr/>
      <dgm:t>
        <a:bodyPr/>
        <a:lstStyle/>
        <a:p>
          <a:r>
            <a:rPr lang="en-US" dirty="0" smtClean="0"/>
            <a:t>Local Therapy</a:t>
          </a:r>
          <a:endParaRPr lang="en-US" dirty="0"/>
        </a:p>
      </dgm:t>
    </dgm:pt>
    <dgm:pt modelId="{A54B7684-24BC-413D-B1A6-DB96961C9C07}" type="parTrans" cxnId="{6447C558-B87C-4246-8365-0BDB67BAA34D}">
      <dgm:prSet/>
      <dgm:spPr/>
      <dgm:t>
        <a:bodyPr/>
        <a:lstStyle/>
        <a:p>
          <a:endParaRPr lang="en-US"/>
        </a:p>
      </dgm:t>
    </dgm:pt>
    <dgm:pt modelId="{5654076B-9230-47D4-88CB-33F66B0BCB63}" type="sibTrans" cxnId="{6447C558-B87C-4246-8365-0BDB67BAA34D}">
      <dgm:prSet/>
      <dgm:spPr/>
      <dgm:t>
        <a:bodyPr/>
        <a:lstStyle/>
        <a:p>
          <a:endParaRPr lang="en-US"/>
        </a:p>
      </dgm:t>
    </dgm:pt>
    <dgm:pt modelId="{63AC1440-1184-4441-BCD4-3012C73D4ED5}">
      <dgm:prSet phldrT="[Text]"/>
      <dgm:spPr/>
      <dgm:t>
        <a:bodyPr/>
        <a:lstStyle/>
        <a:p>
          <a:r>
            <a:rPr lang="en-US" dirty="0" smtClean="0"/>
            <a:t>Systemic Therapy</a:t>
          </a:r>
          <a:endParaRPr lang="en-US" dirty="0"/>
        </a:p>
      </dgm:t>
    </dgm:pt>
    <dgm:pt modelId="{3D14B647-ED6D-46E0-B87A-693F680A675B}" type="parTrans" cxnId="{639D5EAE-E728-4C56-AF2D-AE8BF46025E8}">
      <dgm:prSet/>
      <dgm:spPr/>
      <dgm:t>
        <a:bodyPr/>
        <a:lstStyle/>
        <a:p>
          <a:endParaRPr lang="en-US"/>
        </a:p>
      </dgm:t>
    </dgm:pt>
    <dgm:pt modelId="{4D87F7B3-B812-42EA-B60A-CF7093CC0B74}" type="sibTrans" cxnId="{639D5EAE-E728-4C56-AF2D-AE8BF46025E8}">
      <dgm:prSet/>
      <dgm:spPr/>
      <dgm:t>
        <a:bodyPr/>
        <a:lstStyle/>
        <a:p>
          <a:endParaRPr lang="en-US"/>
        </a:p>
      </dgm:t>
    </dgm:pt>
    <dgm:pt modelId="{091F41E8-0343-4757-8C5C-541C373E8155}" type="pres">
      <dgm:prSet presAssocID="{BD38DD58-3E10-46B5-900A-106AA50B6784}" presName="diagram" presStyleCnt="0">
        <dgm:presLayoutVars>
          <dgm:dir/>
          <dgm:resizeHandles val="exact"/>
        </dgm:presLayoutVars>
      </dgm:prSet>
      <dgm:spPr/>
      <dgm:t>
        <a:bodyPr/>
        <a:lstStyle/>
        <a:p>
          <a:endParaRPr lang="en-US"/>
        </a:p>
      </dgm:t>
    </dgm:pt>
    <dgm:pt modelId="{542745EB-8E17-4311-8A35-99941501CC5A}" type="pres">
      <dgm:prSet presAssocID="{AA2ECB99-3BA3-48D8-9546-9F3D6BF75568}" presName="node" presStyleLbl="node1" presStyleIdx="0" presStyleCnt="2">
        <dgm:presLayoutVars>
          <dgm:bulletEnabled val="1"/>
        </dgm:presLayoutVars>
      </dgm:prSet>
      <dgm:spPr/>
      <dgm:t>
        <a:bodyPr/>
        <a:lstStyle/>
        <a:p>
          <a:endParaRPr lang="en-US"/>
        </a:p>
      </dgm:t>
    </dgm:pt>
    <dgm:pt modelId="{B98C066F-86B5-46B2-AB07-0D73E822D03D}" type="pres">
      <dgm:prSet presAssocID="{5654076B-9230-47D4-88CB-33F66B0BCB63}" presName="sibTrans" presStyleCnt="0"/>
      <dgm:spPr/>
    </dgm:pt>
    <dgm:pt modelId="{37AE0F22-761B-4E79-AA92-7F69CB1DCD28}" type="pres">
      <dgm:prSet presAssocID="{63AC1440-1184-4441-BCD4-3012C73D4ED5}" presName="node" presStyleLbl="node1" presStyleIdx="1" presStyleCnt="2">
        <dgm:presLayoutVars>
          <dgm:bulletEnabled val="1"/>
        </dgm:presLayoutVars>
      </dgm:prSet>
      <dgm:spPr/>
      <dgm:t>
        <a:bodyPr/>
        <a:lstStyle/>
        <a:p>
          <a:endParaRPr lang="en-US"/>
        </a:p>
      </dgm:t>
    </dgm:pt>
  </dgm:ptLst>
  <dgm:cxnLst>
    <dgm:cxn modelId="{F7430800-7F7B-46AD-B5E0-6477293662AA}" type="presOf" srcId="{AA2ECB99-3BA3-48D8-9546-9F3D6BF75568}" destId="{542745EB-8E17-4311-8A35-99941501CC5A}" srcOrd="0" destOrd="0" presId="urn:microsoft.com/office/officeart/2005/8/layout/default"/>
    <dgm:cxn modelId="{F02ED515-84F7-4A1A-B04C-FDD107D33D59}" type="presOf" srcId="{BD38DD58-3E10-46B5-900A-106AA50B6784}" destId="{091F41E8-0343-4757-8C5C-541C373E8155}" srcOrd="0" destOrd="0" presId="urn:microsoft.com/office/officeart/2005/8/layout/default"/>
    <dgm:cxn modelId="{639D5EAE-E728-4C56-AF2D-AE8BF46025E8}" srcId="{BD38DD58-3E10-46B5-900A-106AA50B6784}" destId="{63AC1440-1184-4441-BCD4-3012C73D4ED5}" srcOrd="1" destOrd="0" parTransId="{3D14B647-ED6D-46E0-B87A-693F680A675B}" sibTransId="{4D87F7B3-B812-42EA-B60A-CF7093CC0B74}"/>
    <dgm:cxn modelId="{6447C558-B87C-4246-8365-0BDB67BAA34D}" srcId="{BD38DD58-3E10-46B5-900A-106AA50B6784}" destId="{AA2ECB99-3BA3-48D8-9546-9F3D6BF75568}" srcOrd="0" destOrd="0" parTransId="{A54B7684-24BC-413D-B1A6-DB96961C9C07}" sibTransId="{5654076B-9230-47D4-88CB-33F66B0BCB63}"/>
    <dgm:cxn modelId="{8F41A1E5-AEB5-46B8-98B3-603DC39C514B}" type="presOf" srcId="{63AC1440-1184-4441-BCD4-3012C73D4ED5}" destId="{37AE0F22-761B-4E79-AA92-7F69CB1DCD28}" srcOrd="0" destOrd="0" presId="urn:microsoft.com/office/officeart/2005/8/layout/default"/>
    <dgm:cxn modelId="{0FF12D8E-5303-4F37-8A1A-B92CE0AC62EE}" type="presParOf" srcId="{091F41E8-0343-4757-8C5C-541C373E8155}" destId="{542745EB-8E17-4311-8A35-99941501CC5A}" srcOrd="0" destOrd="0" presId="urn:microsoft.com/office/officeart/2005/8/layout/default"/>
    <dgm:cxn modelId="{AACCEB6B-45C5-4DF3-9CDF-C65CB3DD2282}" type="presParOf" srcId="{091F41E8-0343-4757-8C5C-541C373E8155}" destId="{B98C066F-86B5-46B2-AB07-0D73E822D03D}" srcOrd="1" destOrd="0" presId="urn:microsoft.com/office/officeart/2005/8/layout/default"/>
    <dgm:cxn modelId="{DAB2D3EB-2791-4E5B-B4DF-34DDE31CC8F2}" type="presParOf" srcId="{091F41E8-0343-4757-8C5C-541C373E8155}" destId="{37AE0F22-761B-4E79-AA92-7F69CB1DCD2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745EB-8E17-4311-8A35-99941501CC5A}">
      <dsp:nvSpPr>
        <dsp:cNvPr id="0" name=""/>
        <dsp:cNvSpPr/>
      </dsp:nvSpPr>
      <dsp:spPr>
        <a:xfrm>
          <a:off x="829" y="751351"/>
          <a:ext cx="3236953" cy="19421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Local Therapy</a:t>
          </a:r>
          <a:endParaRPr lang="en-US" sz="5800" kern="1200" dirty="0"/>
        </a:p>
      </dsp:txBody>
      <dsp:txXfrm>
        <a:off x="829" y="751351"/>
        <a:ext cx="3236953" cy="1942172"/>
      </dsp:txXfrm>
    </dsp:sp>
    <dsp:sp modelId="{37AE0F22-761B-4E79-AA92-7F69CB1DCD28}">
      <dsp:nvSpPr>
        <dsp:cNvPr id="0" name=""/>
        <dsp:cNvSpPr/>
      </dsp:nvSpPr>
      <dsp:spPr>
        <a:xfrm>
          <a:off x="3561478" y="751351"/>
          <a:ext cx="3236953" cy="19421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Systemic Therapy</a:t>
          </a:r>
          <a:endParaRPr lang="en-US" sz="5800" kern="1200" dirty="0"/>
        </a:p>
      </dsp:txBody>
      <dsp:txXfrm>
        <a:off x="3561478" y="751351"/>
        <a:ext cx="3236953" cy="19421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A7B6CD1-8273-41F6-9D44-0FD57CE619B5}" type="datetimeFigureOut">
              <a:rPr lang="en-US" smtClean="0"/>
              <a:t>7/7/2022</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7181916F-5CF2-4C67-9EA2-B7D87872D563}"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48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B6CD1-8273-41F6-9D44-0FD57CE619B5}"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330601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76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9749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37193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65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59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B6CD1-8273-41F6-9D44-0FD57CE619B5}"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280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B6CD1-8273-41F6-9D44-0FD57CE619B5}"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19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B6CD1-8273-41F6-9D44-0FD57CE619B5}"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332250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11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7B6CD1-8273-41F6-9D44-0FD57CE619B5}"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162630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7B6CD1-8273-41F6-9D44-0FD57CE619B5}" type="datetimeFigureOut">
              <a:rPr lang="en-US" smtClean="0"/>
              <a:t>7/7/2022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1916F-5CF2-4C67-9EA2-B7D87872D563}"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21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7B6CD1-8273-41F6-9D44-0FD57CE619B5}" type="datetimeFigureOut">
              <a:rPr lang="en-US" smtClean="0"/>
              <a:t>7/7/2022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1916F-5CF2-4C67-9EA2-B7D87872D563}"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07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B6CD1-8273-41F6-9D44-0FD57CE619B5}" type="datetimeFigureOut">
              <a:rPr lang="en-US" smtClean="0"/>
              <a:t>7/7/2022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242828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B6CD1-8273-41F6-9D44-0FD57CE619B5}"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1916F-5CF2-4C67-9EA2-B7D87872D563}"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9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B6CD1-8273-41F6-9D44-0FD57CE619B5}"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346399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7B6CD1-8273-41F6-9D44-0FD57CE619B5}" type="datetimeFigureOut">
              <a:rPr lang="en-US" smtClean="0"/>
              <a:t>7/7/2022</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81916F-5CF2-4C67-9EA2-B7D87872D563}" type="slidenum">
              <a:rPr lang="en-US" smtClean="0"/>
              <a:t>‹#›</a:t>
            </a:fld>
            <a:endParaRPr lang="en-US"/>
          </a:p>
        </p:txBody>
      </p:sp>
    </p:spTree>
    <p:extLst>
      <p:ext uri="{BB962C8B-B14F-4D97-AF65-F5344CB8AC3E}">
        <p14:creationId xmlns:p14="http://schemas.microsoft.com/office/powerpoint/2010/main" val="28120502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618" y="3468528"/>
            <a:ext cx="8783782" cy="792098"/>
          </a:xfrm>
        </p:spPr>
        <p:txBody>
          <a:bodyPr/>
          <a:lstStyle/>
          <a:p>
            <a:r>
              <a:rPr lang="en-US" sz="2400" dirty="0"/>
              <a:t>RATIONALE </a:t>
            </a:r>
            <a:br>
              <a:rPr lang="en-US" sz="2400" dirty="0"/>
            </a:br>
            <a:r>
              <a:rPr lang="en-US" sz="2400" dirty="0"/>
              <a:t>FOR PERIODONTAL TREATMENT</a:t>
            </a:r>
          </a:p>
        </p:txBody>
      </p:sp>
      <p:sp>
        <p:nvSpPr>
          <p:cNvPr id="3" name="TextBox 2"/>
          <p:cNvSpPr txBox="1"/>
          <p:nvPr/>
        </p:nvSpPr>
        <p:spPr>
          <a:xfrm>
            <a:off x="332509" y="203200"/>
            <a:ext cx="8469746" cy="1231106"/>
          </a:xfrm>
          <a:prstGeom prst="rect">
            <a:avLst/>
          </a:prstGeom>
          <a:noFill/>
        </p:spPr>
        <p:txBody>
          <a:bodyPr wrap="square" rtlCol="0">
            <a:spAutoFit/>
          </a:bodyPr>
          <a:lstStyle/>
          <a:p>
            <a:pPr algn="ctr"/>
            <a:r>
              <a:rPr lang="en-US" sz="2800" u="sng" dirty="0">
                <a:solidFill>
                  <a:schemeClr val="bg1"/>
                </a:solidFill>
              </a:rPr>
              <a:t>RUNGTA COLLEGE OF DENTAL SCIENCES AND RESEARCH</a:t>
            </a:r>
          </a:p>
          <a:p>
            <a:endParaRPr lang="en-US" dirty="0"/>
          </a:p>
        </p:txBody>
      </p:sp>
      <p:pic>
        <p:nvPicPr>
          <p:cNvPr id="4" name="Picture 3" descr="rungta logo"/>
          <p:cNvPicPr/>
          <p:nvPr/>
        </p:nvPicPr>
        <p:blipFill>
          <a:blip r:embed="rId2"/>
          <a:srcRect/>
          <a:stretch>
            <a:fillRect/>
          </a:stretch>
        </p:blipFill>
        <p:spPr bwMode="auto">
          <a:xfrm>
            <a:off x="533400" y="1129751"/>
            <a:ext cx="1295400" cy="1134279"/>
          </a:xfrm>
          <a:prstGeom prst="rect">
            <a:avLst/>
          </a:prstGeom>
          <a:noFill/>
          <a:ln w="9525">
            <a:noFill/>
            <a:miter lim="800000"/>
            <a:headEnd/>
            <a:tailEnd/>
          </a:ln>
        </p:spPr>
      </p:pic>
      <p:sp>
        <p:nvSpPr>
          <p:cNvPr id="6" name="Title 1"/>
          <p:cNvSpPr txBox="1">
            <a:spLocks/>
          </p:cNvSpPr>
          <p:nvPr/>
        </p:nvSpPr>
        <p:spPr>
          <a:xfrm>
            <a:off x="1413164" y="2035777"/>
            <a:ext cx="6216072" cy="1828800"/>
          </a:xfrm>
          <a:prstGeom prst="rect">
            <a:avLst/>
          </a:prstGeom>
          <a:effectLst/>
        </p:spPr>
        <p:txBody>
          <a:bodyPr vert="horz" lIns="91440" tIns="45720" rIns="91440" bIns="45720" rtlCol="0" anchor="b">
            <a:normAutofit fontScale="90000" lnSpcReduction="20000"/>
          </a:bodyPr>
          <a:lstStyle>
            <a:lvl1pPr algn="ctr" defTabSz="457200" rtl="0" eaLnBrk="1" latinLnBrk="0" hangingPunct="1">
              <a:spcBef>
                <a:spcPct val="0"/>
              </a:spcBef>
              <a:buNone/>
              <a:defRPr sz="48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solidFill>
                  <a:schemeClr val="tx1"/>
                </a:solidFill>
                <a:latin typeface="Aharoni" pitchFamily="2" charset="-79"/>
                <a:cs typeface="Aharoni" pitchFamily="2" charset="-79"/>
              </a:rPr>
              <a:t>DEPARTMENT OF PERIODONTOLOGY</a:t>
            </a:r>
            <a:br>
              <a:rPr lang="en-US" sz="3600" dirty="0" smtClean="0">
                <a:solidFill>
                  <a:schemeClr val="tx1"/>
                </a:solidFill>
                <a:latin typeface="Aharoni" pitchFamily="2" charset="-79"/>
                <a:cs typeface="Aharoni" pitchFamily="2" charset="-79"/>
              </a:rPr>
            </a:br>
            <a:r>
              <a:rPr lang="en-US" sz="3600" dirty="0" smtClean="0">
                <a:solidFill>
                  <a:schemeClr val="tx1"/>
                </a:solidFill>
                <a:latin typeface="Aharoni" pitchFamily="2" charset="-79"/>
                <a:cs typeface="Aharoni" pitchFamily="2" charset="-79"/>
              </a:rPr>
              <a:t>FINAL YEAR BDS</a:t>
            </a:r>
            <a:r>
              <a:rPr lang="en-US" dirty="0" smtClean="0">
                <a:solidFill>
                  <a:schemeClr val="tx1"/>
                </a:solidFill>
                <a:latin typeface="Aharoni" pitchFamily="2" charset="-79"/>
                <a:cs typeface="Aharoni" pitchFamily="2" charset="-79"/>
              </a:rPr>
              <a:t/>
            </a:r>
            <a:br>
              <a:rPr lang="en-US" dirty="0" smtClean="0">
                <a:solidFill>
                  <a:schemeClr val="tx1"/>
                </a:solidFill>
                <a:latin typeface="Aharoni" pitchFamily="2" charset="-79"/>
                <a:cs typeface="Aharoni" pitchFamily="2" charset="-79"/>
              </a:rPr>
            </a:br>
            <a:endParaRPr lang="en-US" dirty="0">
              <a:solidFill>
                <a:schemeClr val="tx1"/>
              </a:solidFill>
              <a:latin typeface="Aharoni" pitchFamily="2" charset="-79"/>
              <a:cs typeface="Aharoni" pitchFamily="2" charset="-79"/>
            </a:endParaRPr>
          </a:p>
        </p:txBody>
      </p:sp>
      <p:sp>
        <p:nvSpPr>
          <p:cNvPr id="8" name="TextBox 7"/>
          <p:cNvSpPr txBox="1"/>
          <p:nvPr/>
        </p:nvSpPr>
        <p:spPr>
          <a:xfrm>
            <a:off x="6280727" y="5430981"/>
            <a:ext cx="2743200" cy="1200329"/>
          </a:xfrm>
          <a:prstGeom prst="rect">
            <a:avLst/>
          </a:prstGeom>
          <a:noFill/>
        </p:spPr>
        <p:txBody>
          <a:bodyPr wrap="square" rtlCol="0">
            <a:spAutoFit/>
          </a:bodyPr>
          <a:lstStyle/>
          <a:p>
            <a:r>
              <a:rPr lang="en-US" dirty="0" smtClean="0">
                <a:solidFill>
                  <a:schemeClr val="bg1"/>
                </a:solidFill>
              </a:rPr>
              <a:t>PRESENTED BY:</a:t>
            </a:r>
          </a:p>
          <a:p>
            <a:r>
              <a:rPr lang="en-US" dirty="0" smtClean="0">
                <a:solidFill>
                  <a:schemeClr val="bg1"/>
                </a:solidFill>
              </a:rPr>
              <a:t>Dr. </a:t>
            </a:r>
            <a:r>
              <a:rPr lang="en-US" dirty="0" err="1" smtClean="0">
                <a:solidFill>
                  <a:schemeClr val="bg1"/>
                </a:solidFill>
              </a:rPr>
              <a:t>Aena</a:t>
            </a:r>
            <a:r>
              <a:rPr lang="en-US" dirty="0" smtClean="0">
                <a:solidFill>
                  <a:schemeClr val="bg1"/>
                </a:solidFill>
              </a:rPr>
              <a:t> Jain </a:t>
            </a:r>
            <a:r>
              <a:rPr lang="en-US" dirty="0" err="1" smtClean="0">
                <a:solidFill>
                  <a:schemeClr val="bg1"/>
                </a:solidFill>
              </a:rPr>
              <a:t>Pundir</a:t>
            </a:r>
            <a:endParaRPr lang="en-US" dirty="0" smtClean="0">
              <a:solidFill>
                <a:schemeClr val="bg1"/>
              </a:solidFill>
            </a:endParaRPr>
          </a:p>
          <a:p>
            <a:r>
              <a:rPr lang="en-US" dirty="0" smtClean="0">
                <a:solidFill>
                  <a:schemeClr val="bg1"/>
                </a:solidFill>
              </a:rPr>
              <a:t>Professor </a:t>
            </a:r>
          </a:p>
          <a:p>
            <a:r>
              <a:rPr lang="en-US" dirty="0" smtClean="0">
                <a:solidFill>
                  <a:schemeClr val="bg1"/>
                </a:solidFill>
              </a:rPr>
              <a:t>Dept. of Periodontology</a:t>
            </a:r>
            <a:endParaRPr lang="en-US" dirty="0">
              <a:solidFill>
                <a:schemeClr val="bg1"/>
              </a:solidFill>
            </a:endParaRPr>
          </a:p>
        </p:txBody>
      </p:sp>
    </p:spTree>
    <p:extLst>
      <p:ext uri="{BB962C8B-B14F-4D97-AF65-F5344CB8AC3E}">
        <p14:creationId xmlns:p14="http://schemas.microsoft.com/office/powerpoint/2010/main" val="330701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Factors</a:t>
            </a:r>
            <a:endParaRPr lang="en-US" b="1" dirty="0"/>
          </a:p>
        </p:txBody>
      </p:sp>
      <p:sp>
        <p:nvSpPr>
          <p:cNvPr id="3" name="Content Placeholder 2"/>
          <p:cNvSpPr>
            <a:spLocks noGrp="1"/>
          </p:cNvSpPr>
          <p:nvPr>
            <p:ph idx="1"/>
          </p:nvPr>
        </p:nvSpPr>
        <p:spPr/>
        <p:txBody>
          <a:bodyPr>
            <a:normAutofit lnSpcReduction="10000"/>
          </a:bodyPr>
          <a:lstStyle/>
          <a:p>
            <a:pPr marL="0" indent="0" algn="just">
              <a:buNone/>
            </a:pPr>
            <a:r>
              <a:rPr lang="en-US" b="1" dirty="0"/>
              <a:t>Healing is also delayed by </a:t>
            </a:r>
            <a:endParaRPr lang="en-US" b="1" dirty="0" smtClean="0"/>
          </a:p>
          <a:p>
            <a:pPr algn="just"/>
            <a:r>
              <a:rPr lang="en-US" b="1" dirty="0" smtClean="0"/>
              <a:t>(</a:t>
            </a:r>
            <a:r>
              <a:rPr lang="en-US" b="1" dirty="0"/>
              <a:t>1) excessive tissue manipulation during treatment</a:t>
            </a:r>
            <a:r>
              <a:rPr lang="en-US" b="1" dirty="0" smtClean="0"/>
              <a:t>,</a:t>
            </a:r>
          </a:p>
          <a:p>
            <a:pPr algn="just"/>
            <a:r>
              <a:rPr lang="en-US" b="1" dirty="0" smtClean="0"/>
              <a:t>(</a:t>
            </a:r>
            <a:r>
              <a:rPr lang="en-US" b="1" dirty="0"/>
              <a:t>2) trauma to the tissues, </a:t>
            </a:r>
            <a:endParaRPr lang="en-US" b="1" dirty="0" smtClean="0"/>
          </a:p>
          <a:p>
            <a:pPr algn="just"/>
            <a:r>
              <a:rPr lang="en-US" b="1" dirty="0" smtClean="0"/>
              <a:t>(</a:t>
            </a:r>
            <a:r>
              <a:rPr lang="en-US" b="1" dirty="0"/>
              <a:t>3) the presence of foreign bodies, and </a:t>
            </a:r>
            <a:endParaRPr lang="en-US" b="1" dirty="0" smtClean="0"/>
          </a:p>
          <a:p>
            <a:pPr algn="just"/>
            <a:r>
              <a:rPr lang="en-US" b="1" dirty="0" smtClean="0"/>
              <a:t>(</a:t>
            </a:r>
            <a:r>
              <a:rPr lang="en-US" b="1" dirty="0"/>
              <a:t>4) repetitive treatment procedures that disrupt the orderly cellular activity in the healing process. </a:t>
            </a:r>
            <a:endParaRPr lang="en-US" b="1" dirty="0" smtClean="0"/>
          </a:p>
        </p:txBody>
      </p:sp>
    </p:spTree>
    <p:extLst>
      <p:ext uri="{BB962C8B-B14F-4D97-AF65-F5344CB8AC3E}">
        <p14:creationId xmlns:p14="http://schemas.microsoft.com/office/powerpoint/2010/main" val="174528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Systemic Factors</a:t>
            </a:r>
            <a:endParaRPr lang="en-US" b="1" dirty="0"/>
          </a:p>
        </p:txBody>
      </p:sp>
      <p:sp>
        <p:nvSpPr>
          <p:cNvPr id="3" name="Content Placeholder 2"/>
          <p:cNvSpPr>
            <a:spLocks noGrp="1"/>
          </p:cNvSpPr>
          <p:nvPr>
            <p:ph idx="1"/>
          </p:nvPr>
        </p:nvSpPr>
        <p:spPr/>
        <p:txBody>
          <a:bodyPr>
            <a:normAutofit/>
          </a:bodyPr>
          <a:lstStyle/>
          <a:p>
            <a:pPr algn="just"/>
            <a:r>
              <a:rPr lang="en-US" b="1" dirty="0"/>
              <a:t>Healing capacity diminishes with </a:t>
            </a:r>
            <a:r>
              <a:rPr lang="en-US" b="1" dirty="0" smtClean="0"/>
              <a:t>age.</a:t>
            </a:r>
          </a:p>
          <a:p>
            <a:pPr algn="just"/>
            <a:r>
              <a:rPr lang="en-US" b="1" dirty="0" smtClean="0"/>
              <a:t>Healing </a:t>
            </a:r>
            <a:r>
              <a:rPr lang="en-US" b="1" dirty="0"/>
              <a:t>is delayed in patients with generalized infections and in those with diabetes and other debilitating diseases</a:t>
            </a:r>
            <a:r>
              <a:rPr lang="en-US" b="1" dirty="0" smtClean="0"/>
              <a:t>.</a:t>
            </a:r>
          </a:p>
          <a:p>
            <a:pPr algn="just"/>
            <a:r>
              <a:rPr lang="en-US" b="1" dirty="0"/>
              <a:t>Healing is impaired by insufficient food </a:t>
            </a:r>
            <a:r>
              <a:rPr lang="en-US" b="1" dirty="0" smtClean="0"/>
              <a:t>intake, vitamin deficiencies etc. </a:t>
            </a:r>
            <a:endParaRPr lang="en-US" b="1" dirty="0"/>
          </a:p>
        </p:txBody>
      </p:sp>
    </p:spTree>
    <p:extLst>
      <p:ext uri="{BB962C8B-B14F-4D97-AF65-F5344CB8AC3E}">
        <p14:creationId xmlns:p14="http://schemas.microsoft.com/office/powerpoint/2010/main" val="409811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b="1" dirty="0"/>
              <a:t>Healing is also affected by hormones. </a:t>
            </a:r>
            <a:endParaRPr lang="en-US" b="1" dirty="0" smtClean="0"/>
          </a:p>
          <a:p>
            <a:pPr algn="just"/>
            <a:r>
              <a:rPr lang="en-US" b="1" dirty="0" smtClean="0"/>
              <a:t>Systemically </a:t>
            </a:r>
            <a:r>
              <a:rPr lang="en-US" b="1" dirty="0"/>
              <a:t>administered glucocorticoids such as cortisone </a:t>
            </a:r>
            <a:endParaRPr lang="en-US" b="1" dirty="0" smtClean="0"/>
          </a:p>
          <a:p>
            <a:pPr algn="just"/>
            <a:r>
              <a:rPr lang="en-US" b="1" dirty="0" smtClean="0"/>
              <a:t>Systemic stress, </a:t>
            </a:r>
            <a:r>
              <a:rPr lang="en-US" b="1" dirty="0"/>
              <a:t>thyroidectomy, testosterone, adrenocorticotropic hormone (ACTH), and large doses of estrogen </a:t>
            </a:r>
            <a:endParaRPr lang="en-US" b="1" dirty="0" smtClean="0"/>
          </a:p>
          <a:p>
            <a:pPr algn="just"/>
            <a:r>
              <a:rPr lang="en-US" b="1" dirty="0" smtClean="0"/>
              <a:t>Progesterone</a:t>
            </a:r>
            <a:endParaRPr lang="en-US" b="1" dirty="0"/>
          </a:p>
        </p:txBody>
      </p:sp>
      <p:sp>
        <p:nvSpPr>
          <p:cNvPr id="4" name="Title 1"/>
          <p:cNvSpPr>
            <a:spLocks noGrp="1"/>
          </p:cNvSpPr>
          <p:nvPr>
            <p:ph type="title"/>
          </p:nvPr>
        </p:nvSpPr>
        <p:spPr/>
        <p:txBody>
          <a:bodyPr/>
          <a:lstStyle/>
          <a:p>
            <a:r>
              <a:rPr lang="en-US" b="1" dirty="0" smtClean="0"/>
              <a:t>Systemic Factors</a:t>
            </a:r>
            <a:endParaRPr lang="en-US" b="1" dirty="0"/>
          </a:p>
        </p:txBody>
      </p:sp>
    </p:spTree>
    <p:extLst>
      <p:ext uri="{BB962C8B-B14F-4D97-AF65-F5344CB8AC3E}">
        <p14:creationId xmlns:p14="http://schemas.microsoft.com/office/powerpoint/2010/main" val="410378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t>The basic healing processes are the same after all forms of periodontal therapy. </a:t>
            </a:r>
            <a:endParaRPr lang="en-US" b="1" dirty="0" smtClean="0"/>
          </a:p>
          <a:p>
            <a:pPr algn="just"/>
            <a:r>
              <a:rPr lang="en-US" b="1" dirty="0" smtClean="0"/>
              <a:t>These </a:t>
            </a:r>
            <a:r>
              <a:rPr lang="en-US" b="1" dirty="0"/>
              <a:t>processes consist of the removal of degenerated tissue debris and the replacement of tissues destroyed by disease. </a:t>
            </a:r>
            <a:endParaRPr lang="en-US" b="1" dirty="0" smtClean="0"/>
          </a:p>
          <a:p>
            <a:pPr algn="just"/>
            <a:r>
              <a:rPr lang="en-US" b="1" dirty="0" smtClean="0"/>
              <a:t>This </a:t>
            </a:r>
            <a:r>
              <a:rPr lang="en-US" b="1" dirty="0"/>
              <a:t>implies regeneration and repair of the periodontal structures but not necessarily a gain in attachment. </a:t>
            </a:r>
          </a:p>
        </p:txBody>
      </p:sp>
      <p:sp>
        <p:nvSpPr>
          <p:cNvPr id="4" name="Title 1"/>
          <p:cNvSpPr>
            <a:spLocks noGrp="1"/>
          </p:cNvSpPr>
          <p:nvPr>
            <p:ph type="title"/>
          </p:nvPr>
        </p:nvSpPr>
        <p:spPr/>
        <p:txBody>
          <a:bodyPr>
            <a:normAutofit fontScale="90000"/>
          </a:bodyPr>
          <a:lstStyle/>
          <a:p>
            <a:r>
              <a:rPr lang="en-US" b="1"/>
              <a:t>HEALING AFTER PERIODONTAL THERAPY </a:t>
            </a:r>
            <a:endParaRPr lang="en-US" b="1" dirty="0"/>
          </a:p>
        </p:txBody>
      </p:sp>
    </p:spTree>
    <p:extLst>
      <p:ext uri="{BB962C8B-B14F-4D97-AF65-F5344CB8AC3E}">
        <p14:creationId xmlns:p14="http://schemas.microsoft.com/office/powerpoint/2010/main" val="295070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3600" b="1" dirty="0" smtClean="0"/>
              <a:t>REGENERATION</a:t>
            </a:r>
          </a:p>
          <a:p>
            <a:pPr algn="ctr"/>
            <a:r>
              <a:rPr lang="en-US" sz="3600" b="1" dirty="0" smtClean="0"/>
              <a:t>REPAIR</a:t>
            </a:r>
          </a:p>
          <a:p>
            <a:pPr algn="ctr"/>
            <a:r>
              <a:rPr lang="en-US" sz="3600" b="1" dirty="0" smtClean="0"/>
              <a:t>NEW ATTACHMENT</a:t>
            </a:r>
            <a:endParaRPr lang="en-US" sz="3600" b="1" dirty="0"/>
          </a:p>
        </p:txBody>
      </p:sp>
    </p:spTree>
    <p:extLst>
      <p:ext uri="{BB962C8B-B14F-4D97-AF65-F5344CB8AC3E}">
        <p14:creationId xmlns:p14="http://schemas.microsoft.com/office/powerpoint/2010/main" val="158959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t>Regeneration is the natural renewal of a structure, produced by growth and differentiation of new cells and intercellular substances to form new tissues or parts. </a:t>
            </a:r>
            <a:endParaRPr lang="en-US" b="1" dirty="0" smtClean="0"/>
          </a:p>
          <a:p>
            <a:pPr algn="just"/>
            <a:r>
              <a:rPr lang="en-US" b="1" dirty="0"/>
              <a:t>Regeneration occurs through growth from the same type of tissue that has been destroyed or from its precursor. </a:t>
            </a:r>
            <a:endParaRPr lang="en-US" b="1" dirty="0" smtClean="0"/>
          </a:p>
        </p:txBody>
      </p:sp>
      <p:sp>
        <p:nvSpPr>
          <p:cNvPr id="4" name="Title 1"/>
          <p:cNvSpPr>
            <a:spLocks noGrp="1"/>
          </p:cNvSpPr>
          <p:nvPr>
            <p:ph type="title"/>
          </p:nvPr>
        </p:nvSpPr>
        <p:spPr/>
        <p:txBody>
          <a:bodyPr/>
          <a:lstStyle/>
          <a:p>
            <a:r>
              <a:rPr lang="en-US" b="1"/>
              <a:t>Regeneration </a:t>
            </a:r>
            <a:endParaRPr lang="en-US" b="1" dirty="0"/>
          </a:p>
        </p:txBody>
      </p:sp>
    </p:spTree>
    <p:extLst>
      <p:ext uri="{BB962C8B-B14F-4D97-AF65-F5344CB8AC3E}">
        <p14:creationId xmlns:p14="http://schemas.microsoft.com/office/powerpoint/2010/main" val="309726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Regeneration</a:t>
            </a:r>
            <a:endParaRPr lang="en-US" b="1" dirty="0"/>
          </a:p>
        </p:txBody>
      </p:sp>
      <p:sp>
        <p:nvSpPr>
          <p:cNvPr id="3" name="Content Placeholder 2"/>
          <p:cNvSpPr>
            <a:spLocks noGrp="1"/>
          </p:cNvSpPr>
          <p:nvPr>
            <p:ph idx="1"/>
          </p:nvPr>
        </p:nvSpPr>
        <p:spPr/>
        <p:txBody>
          <a:bodyPr/>
          <a:lstStyle/>
          <a:p>
            <a:pPr algn="just"/>
            <a:r>
              <a:rPr lang="en-US" b="1" dirty="0"/>
              <a:t>It is manifested by </a:t>
            </a:r>
            <a:endParaRPr lang="en-US" b="1" dirty="0" smtClean="0"/>
          </a:p>
          <a:p>
            <a:pPr marL="0" indent="0" algn="just">
              <a:buNone/>
            </a:pPr>
            <a:r>
              <a:rPr lang="en-US" b="1" dirty="0" smtClean="0"/>
              <a:t>(1) mitotic </a:t>
            </a:r>
            <a:r>
              <a:rPr lang="en-US" b="1" dirty="0"/>
              <a:t>activity in the epithelium of the gingiva and the connective tissue of the periodontal ligament, </a:t>
            </a:r>
            <a:endParaRPr lang="en-US" b="1" dirty="0" smtClean="0"/>
          </a:p>
          <a:p>
            <a:pPr marL="0" indent="0" algn="just">
              <a:buNone/>
            </a:pPr>
            <a:r>
              <a:rPr lang="en-US" b="1" dirty="0" smtClean="0"/>
              <a:t>(</a:t>
            </a:r>
            <a:r>
              <a:rPr lang="en-US" b="1" dirty="0"/>
              <a:t>2) the formation of new bone, and </a:t>
            </a:r>
            <a:endParaRPr lang="en-US" b="1" dirty="0" smtClean="0"/>
          </a:p>
          <a:p>
            <a:pPr marL="0" indent="0" algn="just">
              <a:buNone/>
            </a:pPr>
            <a:r>
              <a:rPr lang="en-US" b="1" dirty="0" smtClean="0"/>
              <a:t>(</a:t>
            </a:r>
            <a:r>
              <a:rPr lang="en-US" b="1" dirty="0"/>
              <a:t>3) the continuous deposition of </a:t>
            </a:r>
            <a:r>
              <a:rPr lang="en-US" b="1" dirty="0" err="1"/>
              <a:t>cementum</a:t>
            </a:r>
            <a:r>
              <a:rPr lang="en-US" b="1" dirty="0"/>
              <a:t>. </a:t>
            </a:r>
          </a:p>
        </p:txBody>
      </p:sp>
    </p:spTree>
    <p:extLst>
      <p:ext uri="{BB962C8B-B14F-4D97-AF65-F5344CB8AC3E}">
        <p14:creationId xmlns:p14="http://schemas.microsoft.com/office/powerpoint/2010/main" val="142302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Repair</a:t>
            </a:r>
            <a:endParaRPr lang="en-US" b="1" dirty="0"/>
          </a:p>
        </p:txBody>
      </p:sp>
      <p:sp>
        <p:nvSpPr>
          <p:cNvPr id="3" name="Content Placeholder 2"/>
          <p:cNvSpPr>
            <a:spLocks noGrp="1"/>
          </p:cNvSpPr>
          <p:nvPr>
            <p:ph idx="1"/>
          </p:nvPr>
        </p:nvSpPr>
        <p:spPr/>
        <p:txBody>
          <a:bodyPr/>
          <a:lstStyle/>
          <a:p>
            <a:pPr algn="just"/>
            <a:r>
              <a:rPr lang="en-US" b="1" dirty="0"/>
              <a:t>Repair simply restores the continuity of the diseased marginal gingiva and reestablishes a normal gingival sulcus at the same level on the root as the base of the preexisting periodontal </a:t>
            </a:r>
            <a:r>
              <a:rPr lang="en-US" b="1" dirty="0" smtClean="0"/>
              <a:t>pocket. </a:t>
            </a:r>
          </a:p>
          <a:p>
            <a:pPr algn="just"/>
            <a:r>
              <a:rPr lang="en-US" b="1" dirty="0" smtClean="0"/>
              <a:t>This </a:t>
            </a:r>
            <a:r>
              <a:rPr lang="en-US" b="1" dirty="0"/>
              <a:t>process, called “healing by scar</a:t>
            </a:r>
            <a:r>
              <a:rPr lang="en-US" b="1" dirty="0" smtClean="0"/>
              <a:t>,” </a:t>
            </a:r>
            <a:r>
              <a:rPr lang="en-US" b="1" dirty="0"/>
              <a:t>arrests bone destruction but does not result in gain of gingival attachment or bone height. </a:t>
            </a:r>
          </a:p>
        </p:txBody>
      </p:sp>
    </p:spTree>
    <p:extLst>
      <p:ext uri="{BB962C8B-B14F-4D97-AF65-F5344CB8AC3E}">
        <p14:creationId xmlns:p14="http://schemas.microsoft.com/office/powerpoint/2010/main" val="377464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smtClean="0"/>
              <a:t>New </a:t>
            </a:r>
            <a:r>
              <a:rPr lang="en-US" b="1" dirty="0"/>
              <a:t>attachment is the embedding of new periodontal ligament fibers into new </a:t>
            </a:r>
            <a:r>
              <a:rPr lang="en-US" b="1" dirty="0" err="1"/>
              <a:t>cementum</a:t>
            </a:r>
            <a:r>
              <a:rPr lang="en-US" b="1" dirty="0"/>
              <a:t> and the attachment of the gingival epithelium to a tooth surface previously denuded by disease</a:t>
            </a:r>
            <a:r>
              <a:rPr lang="en-US" b="1" dirty="0" smtClean="0"/>
              <a:t>.</a:t>
            </a:r>
          </a:p>
          <a:p>
            <a:pPr marL="0" indent="0" algn="just">
              <a:buNone/>
            </a:pPr>
            <a:endParaRPr lang="en-US" b="1" dirty="0"/>
          </a:p>
        </p:txBody>
      </p:sp>
      <p:sp>
        <p:nvSpPr>
          <p:cNvPr id="4" name="Title 1"/>
          <p:cNvSpPr>
            <a:spLocks noGrp="1"/>
          </p:cNvSpPr>
          <p:nvPr>
            <p:ph type="title"/>
          </p:nvPr>
        </p:nvSpPr>
        <p:spPr/>
        <p:txBody>
          <a:bodyPr/>
          <a:lstStyle/>
          <a:p>
            <a:r>
              <a:rPr lang="en-US" b="1"/>
              <a:t>New Attachment </a:t>
            </a:r>
            <a:endParaRPr lang="en-US" b="1" dirty="0"/>
          </a:p>
        </p:txBody>
      </p:sp>
    </p:spTree>
    <p:extLst>
      <p:ext uri="{BB962C8B-B14F-4D97-AF65-F5344CB8AC3E}">
        <p14:creationId xmlns:p14="http://schemas.microsoft.com/office/powerpoint/2010/main" val="739254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Reattachment</a:t>
            </a:r>
            <a:endParaRPr lang="en-US" b="1" dirty="0"/>
          </a:p>
        </p:txBody>
      </p:sp>
      <p:sp>
        <p:nvSpPr>
          <p:cNvPr id="3" name="Content Placeholder 2"/>
          <p:cNvSpPr>
            <a:spLocks noGrp="1"/>
          </p:cNvSpPr>
          <p:nvPr>
            <p:ph idx="1"/>
          </p:nvPr>
        </p:nvSpPr>
        <p:spPr/>
        <p:txBody>
          <a:bodyPr/>
          <a:lstStyle/>
          <a:p>
            <a:pPr algn="just"/>
            <a:r>
              <a:rPr lang="en-US" b="1" dirty="0"/>
              <a:t>The term </a:t>
            </a:r>
            <a:r>
              <a:rPr lang="en-US" b="1" i="1" dirty="0"/>
              <a:t>reattachment </a:t>
            </a:r>
            <a:r>
              <a:rPr lang="en-US" b="1" dirty="0"/>
              <a:t>refers to repair in areas of the root not previously exposed to the pocket, such as after surgical detachment of the tissues or following traumatic tears in the </a:t>
            </a:r>
            <a:r>
              <a:rPr lang="en-US" b="1" dirty="0" err="1"/>
              <a:t>cementum</a:t>
            </a:r>
            <a:r>
              <a:rPr lang="en-US" b="1" dirty="0"/>
              <a:t>, tooth fractures, or the treatment of </a:t>
            </a:r>
            <a:r>
              <a:rPr lang="en-US" b="1" dirty="0" err="1"/>
              <a:t>periapical</a:t>
            </a:r>
            <a:r>
              <a:rPr lang="en-US" b="1" dirty="0"/>
              <a:t> </a:t>
            </a:r>
            <a:r>
              <a:rPr lang="en-US" b="1" dirty="0" smtClean="0"/>
              <a:t>lesions.</a:t>
            </a:r>
            <a:endParaRPr lang="en-US" b="1" dirty="0"/>
          </a:p>
        </p:txBody>
      </p:sp>
    </p:spTree>
    <p:extLst>
      <p:ext uri="{BB962C8B-B14F-4D97-AF65-F5344CB8AC3E}">
        <p14:creationId xmlns:p14="http://schemas.microsoft.com/office/powerpoint/2010/main" val="199571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a:t>
            </a:r>
            <a:endParaRPr lang="en-US" dirty="0"/>
          </a:p>
        </p:txBody>
      </p:sp>
      <p:sp>
        <p:nvSpPr>
          <p:cNvPr id="3" name="Content Placeholder 2"/>
          <p:cNvSpPr>
            <a:spLocks noGrp="1"/>
          </p:cNvSpPr>
          <p:nvPr>
            <p:ph idx="1"/>
          </p:nvPr>
        </p:nvSpPr>
        <p:spPr/>
        <p:txBody>
          <a:bodyPr>
            <a:normAutofit lnSpcReduction="10000"/>
          </a:bodyPr>
          <a:lstStyle/>
          <a:p>
            <a:r>
              <a:rPr lang="en-US" sz="2000" b="1" dirty="0" smtClean="0"/>
              <a:t>What does periodontal therapy accomplish?</a:t>
            </a:r>
          </a:p>
          <a:p>
            <a:r>
              <a:rPr lang="en-US" sz="2000" b="1" dirty="0" smtClean="0"/>
              <a:t>Types of therapy</a:t>
            </a:r>
          </a:p>
          <a:p>
            <a:r>
              <a:rPr lang="en-US" sz="2000" b="1" dirty="0" smtClean="0"/>
              <a:t>Factors that affect healing</a:t>
            </a:r>
          </a:p>
          <a:p>
            <a:r>
              <a:rPr lang="en-US" sz="2000" b="1" dirty="0" smtClean="0"/>
              <a:t>Healing after periodontal therapy</a:t>
            </a:r>
          </a:p>
          <a:p>
            <a:r>
              <a:rPr lang="en-US" sz="2000" b="1" dirty="0" smtClean="0"/>
              <a:t>Periodontal reconstruction</a:t>
            </a:r>
          </a:p>
          <a:p>
            <a:r>
              <a:rPr lang="en-US" sz="2000" b="1" dirty="0" smtClean="0"/>
              <a:t>Conclusion</a:t>
            </a:r>
          </a:p>
          <a:p>
            <a:r>
              <a:rPr lang="en-US" sz="2000" b="1" dirty="0" smtClean="0"/>
              <a:t>Take home message</a:t>
            </a:r>
          </a:p>
          <a:p>
            <a:r>
              <a:rPr lang="en-US" sz="2000" b="1" dirty="0" smtClean="0"/>
              <a:t>References </a:t>
            </a:r>
          </a:p>
          <a:p>
            <a:endParaRPr lang="en-US" sz="2000" b="1" dirty="0"/>
          </a:p>
          <a:p>
            <a:endParaRPr lang="en-US" sz="2000" dirty="0"/>
          </a:p>
        </p:txBody>
      </p:sp>
    </p:spTree>
    <p:extLst>
      <p:ext uri="{BB962C8B-B14F-4D97-AF65-F5344CB8AC3E}">
        <p14:creationId xmlns:p14="http://schemas.microsoft.com/office/powerpoint/2010/main" val="483803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Attachment</a:t>
            </a:r>
            <a:endParaRPr lang="en-US" b="1" dirty="0"/>
          </a:p>
        </p:txBody>
      </p:sp>
      <p:sp>
        <p:nvSpPr>
          <p:cNvPr id="3" name="Content Placeholder 2"/>
          <p:cNvSpPr>
            <a:spLocks noGrp="1"/>
          </p:cNvSpPr>
          <p:nvPr>
            <p:ph idx="1"/>
          </p:nvPr>
        </p:nvSpPr>
        <p:spPr>
          <a:xfrm>
            <a:off x="1176865" y="2340007"/>
            <a:ext cx="6798736" cy="3444997"/>
          </a:xfrm>
        </p:spPr>
        <p:txBody>
          <a:bodyPr/>
          <a:lstStyle/>
          <a:p>
            <a:pPr algn="just"/>
            <a:r>
              <a:rPr lang="en-US" b="1" i="1" dirty="0"/>
              <a:t>Epithelial adaptation </a:t>
            </a:r>
            <a:r>
              <a:rPr lang="en-US" b="1" dirty="0"/>
              <a:t>differs from new attachment in that it is the close apposition of the gingival epithelium to the tooth surface, with no gain in height of gingival fiber attachment. </a:t>
            </a:r>
          </a:p>
        </p:txBody>
      </p:sp>
      <p:pic>
        <p:nvPicPr>
          <p:cNvPr id="4" name="Picture 3"/>
          <p:cNvPicPr>
            <a:picLocks noChangeAspect="1"/>
          </p:cNvPicPr>
          <p:nvPr/>
        </p:nvPicPr>
        <p:blipFill>
          <a:blip r:embed="rId2"/>
          <a:stretch>
            <a:fillRect/>
          </a:stretch>
        </p:blipFill>
        <p:spPr>
          <a:xfrm>
            <a:off x="3043451" y="3889612"/>
            <a:ext cx="3875964" cy="2825087"/>
          </a:xfrm>
          <a:prstGeom prst="rect">
            <a:avLst/>
          </a:prstGeom>
        </p:spPr>
      </p:pic>
    </p:spTree>
    <p:extLst>
      <p:ext uri="{BB962C8B-B14F-4D97-AF65-F5344CB8AC3E}">
        <p14:creationId xmlns:p14="http://schemas.microsoft.com/office/powerpoint/2010/main" val="1873000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PERIODONTAL RECONSTRUCTION </a:t>
            </a:r>
            <a:endParaRPr lang="en-US" dirty="0"/>
          </a:p>
        </p:txBody>
      </p:sp>
      <p:sp>
        <p:nvSpPr>
          <p:cNvPr id="3" name="Content Placeholder 2"/>
          <p:cNvSpPr>
            <a:spLocks noGrp="1"/>
          </p:cNvSpPr>
          <p:nvPr>
            <p:ph idx="1"/>
          </p:nvPr>
        </p:nvSpPr>
        <p:spPr/>
        <p:txBody>
          <a:bodyPr>
            <a:normAutofit lnSpcReduction="10000"/>
          </a:bodyPr>
          <a:lstStyle/>
          <a:p>
            <a:pPr algn="just"/>
            <a:r>
              <a:rPr lang="en-US" b="1" dirty="0" smtClean="0"/>
              <a:t>The </a:t>
            </a:r>
            <a:r>
              <a:rPr lang="en-US" b="1" dirty="0"/>
              <a:t>process of regeneration of cells and fibers and remodeling of the lost periodontal structures that results in </a:t>
            </a:r>
            <a:endParaRPr lang="en-US" b="1" dirty="0" smtClean="0"/>
          </a:p>
          <a:p>
            <a:pPr algn="just"/>
            <a:r>
              <a:rPr lang="en-US" b="1" dirty="0" smtClean="0"/>
              <a:t>(</a:t>
            </a:r>
            <a:r>
              <a:rPr lang="en-US" b="1" dirty="0"/>
              <a:t>1) gain of attachment level, </a:t>
            </a:r>
            <a:endParaRPr lang="en-US" b="1" dirty="0" smtClean="0"/>
          </a:p>
          <a:p>
            <a:pPr algn="just"/>
            <a:r>
              <a:rPr lang="en-US" b="1" dirty="0" smtClean="0"/>
              <a:t>(</a:t>
            </a:r>
            <a:r>
              <a:rPr lang="en-US" b="1" dirty="0"/>
              <a:t>2) formation of new periodontal ligament fibers, and </a:t>
            </a:r>
            <a:endParaRPr lang="en-US" b="1" dirty="0" smtClean="0"/>
          </a:p>
          <a:p>
            <a:pPr algn="just"/>
            <a:r>
              <a:rPr lang="en-US" b="1" dirty="0" smtClean="0"/>
              <a:t>(</a:t>
            </a:r>
            <a:r>
              <a:rPr lang="en-US" b="1" dirty="0"/>
              <a:t>3) a level of alveolar bone significantly coronal to that present before treatment. </a:t>
            </a:r>
          </a:p>
        </p:txBody>
      </p:sp>
    </p:spTree>
    <p:extLst>
      <p:ext uri="{BB962C8B-B14F-4D97-AF65-F5344CB8AC3E}">
        <p14:creationId xmlns:p14="http://schemas.microsoft.com/office/powerpoint/2010/main" val="1998039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2367305"/>
            <a:ext cx="6798736" cy="3444997"/>
          </a:xfrm>
        </p:spPr>
        <p:txBody>
          <a:bodyPr/>
          <a:lstStyle/>
          <a:p>
            <a:pPr algn="just"/>
            <a:r>
              <a:rPr lang="en-US" b="1" dirty="0"/>
              <a:t>During the healing stages of a periodontal pocket, the area is invaded by cells from four different </a:t>
            </a:r>
            <a:r>
              <a:rPr lang="en-US" b="1" dirty="0" smtClean="0"/>
              <a:t>sources: </a:t>
            </a:r>
            <a:r>
              <a:rPr lang="en-US" b="1" dirty="0"/>
              <a:t>oral </a:t>
            </a:r>
            <a:r>
              <a:rPr lang="en-US" b="1" dirty="0" smtClean="0"/>
              <a:t>epithelium(A), </a:t>
            </a:r>
            <a:r>
              <a:rPr lang="en-US" b="1" dirty="0"/>
              <a:t>gingival connective </a:t>
            </a:r>
            <a:r>
              <a:rPr lang="en-US" b="1" dirty="0" smtClean="0"/>
              <a:t>tissue(B), bone(C), </a:t>
            </a:r>
            <a:r>
              <a:rPr lang="en-US" b="1" dirty="0"/>
              <a:t>and periodontal </a:t>
            </a:r>
            <a:r>
              <a:rPr lang="en-US" b="1" dirty="0" smtClean="0"/>
              <a:t>ligament(D). </a:t>
            </a:r>
            <a:endParaRPr lang="en-US" b="1" dirty="0"/>
          </a:p>
        </p:txBody>
      </p:sp>
      <p:pic>
        <p:nvPicPr>
          <p:cNvPr id="4" name="Picture 3"/>
          <p:cNvPicPr>
            <a:picLocks noChangeAspect="1"/>
          </p:cNvPicPr>
          <p:nvPr/>
        </p:nvPicPr>
        <p:blipFill>
          <a:blip r:embed="rId2"/>
          <a:stretch>
            <a:fillRect/>
          </a:stretch>
        </p:blipFill>
        <p:spPr>
          <a:xfrm>
            <a:off x="3284176" y="3930555"/>
            <a:ext cx="4044672" cy="2820359"/>
          </a:xfrm>
          <a:prstGeom prst="rect">
            <a:avLst/>
          </a:prstGeom>
        </p:spPr>
      </p:pic>
      <p:sp>
        <p:nvSpPr>
          <p:cNvPr id="5" name="Title 1"/>
          <p:cNvSpPr>
            <a:spLocks noGrp="1"/>
          </p:cNvSpPr>
          <p:nvPr>
            <p:ph type="title"/>
          </p:nvPr>
        </p:nvSpPr>
        <p:spPr/>
        <p:txBody>
          <a:bodyPr>
            <a:normAutofit fontScale="90000"/>
          </a:bodyPr>
          <a:lstStyle/>
          <a:p>
            <a:r>
              <a:rPr lang="en-US" b="1" dirty="0"/>
              <a:t>PERIODONTAL RECONSTRUCTION </a:t>
            </a:r>
            <a:endParaRPr lang="en-US" dirty="0"/>
          </a:p>
        </p:txBody>
      </p:sp>
    </p:spTree>
    <p:extLst>
      <p:ext uri="{BB962C8B-B14F-4D97-AF65-F5344CB8AC3E}">
        <p14:creationId xmlns:p14="http://schemas.microsoft.com/office/powerpoint/2010/main" val="3337049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b="1" dirty="0"/>
              <a:t>The final outcome of periodontal pocket healing depends on the sequence of events during the healing </a:t>
            </a:r>
            <a:r>
              <a:rPr lang="en-US" b="1" dirty="0" smtClean="0"/>
              <a:t>stages.</a:t>
            </a:r>
          </a:p>
          <a:p>
            <a:pPr marL="0" indent="0" algn="just">
              <a:buNone/>
            </a:pPr>
            <a:r>
              <a:rPr lang="en-US" b="1" dirty="0" smtClean="0"/>
              <a:t>(1) If </a:t>
            </a:r>
            <a:r>
              <a:rPr lang="en-US" b="1" dirty="0"/>
              <a:t>the epithelium proliferates along the tooth surface before the other tissues reach the area, the result will be a </a:t>
            </a:r>
            <a:r>
              <a:rPr lang="en-US" b="1" u="sng" dirty="0"/>
              <a:t>long junctional epithelium</a:t>
            </a:r>
            <a:r>
              <a:rPr lang="en-US" b="1" dirty="0"/>
              <a:t>. </a:t>
            </a:r>
            <a:endParaRPr lang="en-US" b="1" dirty="0" smtClean="0"/>
          </a:p>
        </p:txBody>
      </p:sp>
      <p:sp>
        <p:nvSpPr>
          <p:cNvPr id="4" name="Title 1"/>
          <p:cNvSpPr>
            <a:spLocks noGrp="1"/>
          </p:cNvSpPr>
          <p:nvPr>
            <p:ph type="title"/>
          </p:nvPr>
        </p:nvSpPr>
        <p:spPr/>
        <p:txBody>
          <a:bodyPr>
            <a:normAutofit fontScale="90000"/>
          </a:bodyPr>
          <a:lstStyle/>
          <a:p>
            <a:r>
              <a:rPr lang="en-US" b="1" dirty="0"/>
              <a:t>PERIODONTAL RECONSTRUCTION </a:t>
            </a:r>
            <a:endParaRPr lang="en-US" dirty="0"/>
          </a:p>
        </p:txBody>
      </p:sp>
    </p:spTree>
    <p:extLst>
      <p:ext uri="{BB962C8B-B14F-4D97-AF65-F5344CB8AC3E}">
        <p14:creationId xmlns:p14="http://schemas.microsoft.com/office/powerpoint/2010/main" val="4048115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
              <a:buNone/>
            </a:pPr>
            <a:r>
              <a:rPr lang="en-US" b="1" dirty="0" smtClean="0"/>
              <a:t>(2) If </a:t>
            </a:r>
            <a:r>
              <a:rPr lang="en-US" b="1" dirty="0"/>
              <a:t>the cells from the gingival connective tissue are the first to populate the area, the result will be fibers parallel to the tooth surface and remodeling of the alveolar bone with no attachment to the </a:t>
            </a:r>
            <a:r>
              <a:rPr lang="en-US" b="1" dirty="0" err="1"/>
              <a:t>cementum</a:t>
            </a:r>
            <a:r>
              <a:rPr lang="en-US" b="1" dirty="0"/>
              <a:t>. </a:t>
            </a:r>
          </a:p>
          <a:p>
            <a:pPr marL="0" indent="0" algn="just">
              <a:buNone/>
            </a:pPr>
            <a:r>
              <a:rPr lang="en-US" b="1" dirty="0" smtClean="0"/>
              <a:t>(3) If </a:t>
            </a:r>
            <a:r>
              <a:rPr lang="en-US" b="1" dirty="0"/>
              <a:t>bone cells arrive first, root </a:t>
            </a:r>
            <a:r>
              <a:rPr lang="en-US" b="1" dirty="0" err="1"/>
              <a:t>resorption</a:t>
            </a:r>
            <a:r>
              <a:rPr lang="en-US" b="1" dirty="0"/>
              <a:t> and </a:t>
            </a:r>
            <a:r>
              <a:rPr lang="en-US" b="1" dirty="0" err="1"/>
              <a:t>ankylosis</a:t>
            </a:r>
            <a:r>
              <a:rPr lang="en-US" b="1" dirty="0"/>
              <a:t> may occur.</a:t>
            </a:r>
          </a:p>
          <a:p>
            <a:pPr marL="0" indent="0" algn="just">
              <a:buNone/>
            </a:pPr>
            <a:r>
              <a:rPr lang="en-US" b="1" dirty="0" smtClean="0"/>
              <a:t>(4) Finally</a:t>
            </a:r>
            <a:r>
              <a:rPr lang="en-US" b="1" dirty="0"/>
              <a:t>, only when cells from the periodontal ligament proliferate </a:t>
            </a:r>
            <a:r>
              <a:rPr lang="en-US" b="1" dirty="0" err="1"/>
              <a:t>coronally</a:t>
            </a:r>
            <a:r>
              <a:rPr lang="en-US" b="1" dirty="0"/>
              <a:t> is there new formation of </a:t>
            </a:r>
            <a:r>
              <a:rPr lang="en-US" b="1" dirty="0" err="1"/>
              <a:t>cementum</a:t>
            </a:r>
            <a:r>
              <a:rPr lang="en-US" b="1" dirty="0"/>
              <a:t> and periodontal ligament.</a:t>
            </a:r>
          </a:p>
          <a:p>
            <a:endParaRPr lang="en-US" dirty="0"/>
          </a:p>
        </p:txBody>
      </p:sp>
      <p:sp>
        <p:nvSpPr>
          <p:cNvPr id="4" name="Title 1"/>
          <p:cNvSpPr>
            <a:spLocks noGrp="1"/>
          </p:cNvSpPr>
          <p:nvPr>
            <p:ph type="title"/>
          </p:nvPr>
        </p:nvSpPr>
        <p:spPr/>
        <p:txBody>
          <a:bodyPr>
            <a:normAutofit fontScale="90000"/>
          </a:bodyPr>
          <a:lstStyle/>
          <a:p>
            <a:r>
              <a:rPr lang="en-US" b="1" dirty="0"/>
              <a:t>PERIODONTAL RECONSTRUCTION </a:t>
            </a:r>
            <a:endParaRPr lang="en-US" dirty="0"/>
          </a:p>
        </p:txBody>
      </p:sp>
    </p:spTree>
    <p:extLst>
      <p:ext uri="{BB962C8B-B14F-4D97-AF65-F5344CB8AC3E}">
        <p14:creationId xmlns:p14="http://schemas.microsoft.com/office/powerpoint/2010/main" val="3659905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r>
              <a:rPr lang="en-US" dirty="0"/>
              <a:t>Inflammatory periodontal disease if left untreated will lead to destruction of the </a:t>
            </a:r>
            <a:r>
              <a:rPr lang="en-US" dirty="0" smtClean="0"/>
              <a:t>tooth supporting </a:t>
            </a:r>
            <a:r>
              <a:rPr lang="en-US" dirty="0"/>
              <a:t>bone. The deformities are rarely uniform and can vary in severity and location from one tooth to the </a:t>
            </a:r>
            <a:r>
              <a:rPr lang="en-US" dirty="0" smtClean="0"/>
              <a:t>next. Hence surgical procedures help in diagnosis and treatment of such diseases in various ways.</a:t>
            </a:r>
            <a:endParaRPr lang="en-US" dirty="0"/>
          </a:p>
        </p:txBody>
      </p:sp>
    </p:spTree>
    <p:extLst>
      <p:ext uri="{BB962C8B-B14F-4D97-AF65-F5344CB8AC3E}">
        <p14:creationId xmlns:p14="http://schemas.microsoft.com/office/powerpoint/2010/main" val="2149293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Summary </a:t>
            </a:r>
            <a:endParaRPr lang="en-US" b="1" dirty="0"/>
          </a:p>
        </p:txBody>
      </p:sp>
      <p:sp>
        <p:nvSpPr>
          <p:cNvPr id="3" name="Content Placeholder 2"/>
          <p:cNvSpPr>
            <a:spLocks noGrp="1"/>
          </p:cNvSpPr>
          <p:nvPr>
            <p:ph idx="1"/>
          </p:nvPr>
        </p:nvSpPr>
        <p:spPr/>
        <p:txBody>
          <a:bodyPr/>
          <a:lstStyle/>
          <a:p>
            <a:pPr algn="just"/>
            <a:r>
              <a:rPr lang="en-US" b="1" dirty="0"/>
              <a:t>The main rationale for periodontal therapy is to optimize the dentition so that functional and esthetic needs are stabilized. </a:t>
            </a:r>
            <a:endParaRPr lang="en-US" b="1" dirty="0" smtClean="0"/>
          </a:p>
          <a:p>
            <a:pPr algn="just"/>
            <a:r>
              <a:rPr lang="en-US" b="1" dirty="0" smtClean="0"/>
              <a:t>This </a:t>
            </a:r>
            <a:r>
              <a:rPr lang="en-US" b="1" dirty="0"/>
              <a:t>means that restoration of periodontal health by repair, regeneration, or reconstruction provides the means for retaining damaged teeth. </a:t>
            </a:r>
          </a:p>
        </p:txBody>
      </p:sp>
    </p:spTree>
    <p:extLst>
      <p:ext uri="{BB962C8B-B14F-4D97-AF65-F5344CB8AC3E}">
        <p14:creationId xmlns:p14="http://schemas.microsoft.com/office/powerpoint/2010/main" val="76128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pPr algn="just"/>
            <a:r>
              <a:rPr lang="en-US" dirty="0">
                <a:solidFill>
                  <a:schemeClr val="tx1"/>
                </a:solidFill>
              </a:rPr>
              <a:t>Newman MG, Takei HH, </a:t>
            </a:r>
            <a:r>
              <a:rPr lang="en-US" dirty="0" err="1">
                <a:solidFill>
                  <a:schemeClr val="tx1"/>
                </a:solidFill>
              </a:rPr>
              <a:t>Klokkevold</a:t>
            </a:r>
            <a:r>
              <a:rPr lang="en-US" dirty="0">
                <a:solidFill>
                  <a:schemeClr val="tx1"/>
                </a:solidFill>
              </a:rPr>
              <a:t> PR, Carranza FA. Carranza’s clinical       periodontology, 10th ed. Saunders Elsevier; 2007.</a:t>
            </a:r>
          </a:p>
          <a:p>
            <a:pPr algn="just"/>
            <a:r>
              <a:rPr lang="en-US" dirty="0" err="1">
                <a:solidFill>
                  <a:schemeClr val="tx1"/>
                </a:solidFill>
              </a:rPr>
              <a:t>Lindhe</a:t>
            </a:r>
            <a:r>
              <a:rPr lang="en-US" dirty="0">
                <a:solidFill>
                  <a:schemeClr val="tx1"/>
                </a:solidFill>
              </a:rPr>
              <a:t> J, Lang NP and </a:t>
            </a:r>
            <a:r>
              <a:rPr lang="en-US" dirty="0" err="1">
                <a:solidFill>
                  <a:schemeClr val="tx1"/>
                </a:solidFill>
              </a:rPr>
              <a:t>Karring</a:t>
            </a:r>
            <a:r>
              <a:rPr lang="en-US" dirty="0">
                <a:solidFill>
                  <a:schemeClr val="tx1"/>
                </a:solidFill>
              </a:rPr>
              <a:t> T. Clinical Periodontology and Implant Dentistry. 6th ed. Oxford (UK): Blackwell Publishing Ltd.; 2015.</a:t>
            </a:r>
          </a:p>
        </p:txBody>
      </p:sp>
    </p:spTree>
    <p:extLst>
      <p:ext uri="{BB962C8B-B14F-4D97-AF65-F5344CB8AC3E}">
        <p14:creationId xmlns:p14="http://schemas.microsoft.com/office/powerpoint/2010/main" val="101630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Learning Objectives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0508546"/>
              </p:ext>
            </p:extLst>
          </p:nvPr>
        </p:nvGraphicFramePr>
        <p:xfrm>
          <a:off x="1422400" y="2468419"/>
          <a:ext cx="6096000" cy="3017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656456747"/>
                    </a:ext>
                  </a:extLst>
                </a:gridCol>
                <a:gridCol w="2032000">
                  <a:extLst>
                    <a:ext uri="{9D8B030D-6E8A-4147-A177-3AD203B41FA5}">
                      <a16:colId xmlns:a16="http://schemas.microsoft.com/office/drawing/2014/main" val="1736989616"/>
                    </a:ext>
                  </a:extLst>
                </a:gridCol>
                <a:gridCol w="2032000">
                  <a:extLst>
                    <a:ext uri="{9D8B030D-6E8A-4147-A177-3AD203B41FA5}">
                      <a16:colId xmlns:a16="http://schemas.microsoft.com/office/drawing/2014/main" val="1269148907"/>
                    </a:ext>
                  </a:extLst>
                </a:gridCol>
              </a:tblGrid>
              <a:tr h="312813">
                <a:tc>
                  <a:txBody>
                    <a:bodyPr/>
                    <a:lstStyle/>
                    <a:p>
                      <a:r>
                        <a:rPr lang="en-US" dirty="0" smtClean="0"/>
                        <a:t>Core areas</a:t>
                      </a:r>
                      <a:endParaRPr lang="en-US" dirty="0"/>
                    </a:p>
                  </a:txBody>
                  <a:tcPr/>
                </a:tc>
                <a:tc>
                  <a:txBody>
                    <a:bodyPr/>
                    <a:lstStyle/>
                    <a:p>
                      <a:r>
                        <a:rPr lang="en-US" dirty="0" smtClean="0"/>
                        <a:t>Domain </a:t>
                      </a:r>
                      <a:endParaRPr lang="en-US" dirty="0"/>
                    </a:p>
                  </a:txBody>
                  <a:tcPr/>
                </a:tc>
                <a:tc>
                  <a:txBody>
                    <a:bodyPr/>
                    <a:lstStyle/>
                    <a:p>
                      <a:r>
                        <a:rPr lang="en-US" dirty="0" smtClean="0"/>
                        <a:t>Category </a:t>
                      </a:r>
                      <a:endParaRPr lang="en-US" dirty="0"/>
                    </a:p>
                  </a:txBody>
                  <a:tcPr/>
                </a:tc>
                <a:extLst>
                  <a:ext uri="{0D108BD9-81ED-4DB2-BD59-A6C34878D82A}">
                    <a16:rowId xmlns:a16="http://schemas.microsoft.com/office/drawing/2014/main" val="1917115687"/>
                  </a:ext>
                </a:extLst>
              </a:tr>
              <a:tr h="312813">
                <a:tc>
                  <a:txBody>
                    <a:bodyPr/>
                    <a:lstStyle/>
                    <a:p>
                      <a:r>
                        <a:rPr lang="en-US" dirty="0" smtClean="0"/>
                        <a:t>Introduction</a:t>
                      </a:r>
                      <a:endParaRPr lang="en-US" dirty="0"/>
                    </a:p>
                  </a:txBody>
                  <a:tcPr/>
                </a:tc>
                <a:tc>
                  <a:txBody>
                    <a:bodyPr/>
                    <a:lstStyle/>
                    <a:p>
                      <a:r>
                        <a:rPr lang="en-US" dirty="0" smtClean="0"/>
                        <a:t>Affective</a:t>
                      </a:r>
                      <a:r>
                        <a:rPr lang="en-US" baseline="0" dirty="0" smtClean="0"/>
                        <a:t> </a:t>
                      </a:r>
                      <a:endParaRPr lang="en-US" dirty="0"/>
                    </a:p>
                  </a:txBody>
                  <a:tcPr/>
                </a:tc>
                <a:tc>
                  <a:txBody>
                    <a:bodyPr/>
                    <a:lstStyle/>
                    <a:p>
                      <a:r>
                        <a:rPr lang="en-US" dirty="0" smtClean="0"/>
                        <a:t>Desire to know</a:t>
                      </a:r>
                      <a:endParaRPr lang="en-US" dirty="0"/>
                    </a:p>
                  </a:txBody>
                  <a:tcPr/>
                </a:tc>
                <a:extLst>
                  <a:ext uri="{0D108BD9-81ED-4DB2-BD59-A6C34878D82A}">
                    <a16:rowId xmlns:a16="http://schemas.microsoft.com/office/drawing/2014/main" val="2194734918"/>
                  </a:ext>
                </a:extLst>
              </a:tr>
              <a:tr h="312813">
                <a:tc>
                  <a:txBody>
                    <a:bodyPr/>
                    <a:lstStyle/>
                    <a:p>
                      <a:r>
                        <a:rPr lang="en-US" dirty="0" smtClean="0"/>
                        <a:t>Types of therapy</a:t>
                      </a:r>
                      <a:endParaRPr lang="en-US" dirty="0"/>
                    </a:p>
                  </a:txBody>
                  <a:tcPr/>
                </a:tc>
                <a:tc>
                  <a:txBody>
                    <a:bodyPr/>
                    <a:lstStyle/>
                    <a:p>
                      <a:r>
                        <a:rPr lang="en-US" dirty="0" smtClean="0"/>
                        <a:t>Cognitive </a:t>
                      </a:r>
                      <a:endParaRPr lang="en-US" dirty="0"/>
                    </a:p>
                  </a:txBody>
                  <a:tcPr/>
                </a:tc>
                <a:tc>
                  <a:txBody>
                    <a:bodyPr/>
                    <a:lstStyle/>
                    <a:p>
                      <a:r>
                        <a:rPr lang="en-US" dirty="0" smtClean="0"/>
                        <a:t>Nice to know</a:t>
                      </a:r>
                      <a:endParaRPr lang="en-US" dirty="0"/>
                    </a:p>
                  </a:txBody>
                  <a:tcPr/>
                </a:tc>
                <a:extLst>
                  <a:ext uri="{0D108BD9-81ED-4DB2-BD59-A6C34878D82A}">
                    <a16:rowId xmlns:a16="http://schemas.microsoft.com/office/drawing/2014/main" val="3572986400"/>
                  </a:ext>
                </a:extLst>
              </a:tr>
              <a:tr h="547423">
                <a:tc>
                  <a:txBody>
                    <a:bodyPr/>
                    <a:lstStyle/>
                    <a:p>
                      <a:r>
                        <a:rPr lang="en-US" dirty="0" smtClean="0"/>
                        <a:t>Factors affecting</a:t>
                      </a:r>
                      <a:r>
                        <a:rPr lang="en-US" baseline="0" dirty="0" smtClean="0"/>
                        <a:t> healing</a:t>
                      </a:r>
                      <a:endParaRPr lang="en-US" dirty="0"/>
                    </a:p>
                  </a:txBody>
                  <a:tcPr/>
                </a:tc>
                <a:tc>
                  <a:txBody>
                    <a:bodyPr/>
                    <a:lstStyle/>
                    <a:p>
                      <a:r>
                        <a:rPr lang="en-US" dirty="0" smtClean="0"/>
                        <a:t>Cognitive </a:t>
                      </a:r>
                      <a:endParaRPr lang="en-US" dirty="0"/>
                    </a:p>
                  </a:txBody>
                  <a:tcPr/>
                </a:tc>
                <a:tc>
                  <a:txBody>
                    <a:bodyPr/>
                    <a:lstStyle/>
                    <a:p>
                      <a:r>
                        <a:rPr lang="en-US" dirty="0" smtClean="0"/>
                        <a:t>Nice</a:t>
                      </a:r>
                      <a:r>
                        <a:rPr lang="en-US" baseline="0" dirty="0" smtClean="0"/>
                        <a:t> to know</a:t>
                      </a:r>
                      <a:endParaRPr lang="en-US" dirty="0"/>
                    </a:p>
                  </a:txBody>
                  <a:tcPr/>
                </a:tc>
                <a:extLst>
                  <a:ext uri="{0D108BD9-81ED-4DB2-BD59-A6C34878D82A}">
                    <a16:rowId xmlns:a16="http://schemas.microsoft.com/office/drawing/2014/main" val="868545213"/>
                  </a:ext>
                </a:extLst>
              </a:tr>
              <a:tr h="444677">
                <a:tc>
                  <a:txBody>
                    <a:bodyPr/>
                    <a:lstStyle/>
                    <a:p>
                      <a:r>
                        <a:rPr lang="en-US" dirty="0" smtClean="0"/>
                        <a:t>Healing after periodontal</a:t>
                      </a:r>
                      <a:r>
                        <a:rPr lang="en-US" baseline="0" dirty="0" smtClean="0"/>
                        <a:t> therapy</a:t>
                      </a:r>
                      <a:endParaRPr lang="en-US" dirty="0"/>
                    </a:p>
                  </a:txBody>
                  <a:tcPr/>
                </a:tc>
                <a:tc>
                  <a:txBody>
                    <a:bodyPr/>
                    <a:lstStyle/>
                    <a:p>
                      <a:r>
                        <a:rPr lang="en-US" dirty="0" smtClean="0"/>
                        <a:t>Cognitive</a:t>
                      </a:r>
                      <a:r>
                        <a:rPr lang="en-US" baseline="0" dirty="0" smtClean="0"/>
                        <a:t> </a:t>
                      </a:r>
                      <a:endParaRPr lang="en-US" dirty="0"/>
                    </a:p>
                  </a:txBody>
                  <a:tcPr/>
                </a:tc>
                <a:tc>
                  <a:txBody>
                    <a:bodyPr/>
                    <a:lstStyle/>
                    <a:p>
                      <a:r>
                        <a:rPr lang="en-US" dirty="0" smtClean="0"/>
                        <a:t>Nice to know</a:t>
                      </a:r>
                      <a:endParaRPr lang="en-US" dirty="0"/>
                    </a:p>
                  </a:txBody>
                  <a:tcPr/>
                </a:tc>
                <a:extLst>
                  <a:ext uri="{0D108BD9-81ED-4DB2-BD59-A6C34878D82A}">
                    <a16:rowId xmlns:a16="http://schemas.microsoft.com/office/drawing/2014/main" val="1633315253"/>
                  </a:ext>
                </a:extLst>
              </a:tr>
              <a:tr h="312813">
                <a:tc>
                  <a:txBody>
                    <a:bodyPr/>
                    <a:lstStyle/>
                    <a:p>
                      <a:r>
                        <a:rPr lang="en-US" dirty="0" smtClean="0"/>
                        <a:t>Periodontal reconstruction</a:t>
                      </a:r>
                      <a:endParaRPr lang="en-US" dirty="0"/>
                    </a:p>
                  </a:txBody>
                  <a:tcPr/>
                </a:tc>
                <a:tc>
                  <a:txBody>
                    <a:bodyPr/>
                    <a:lstStyle/>
                    <a:p>
                      <a:r>
                        <a:rPr lang="en-US" dirty="0" smtClean="0"/>
                        <a:t>Cognitive </a:t>
                      </a:r>
                      <a:endParaRPr lang="en-US" dirty="0"/>
                    </a:p>
                  </a:txBody>
                  <a:tcPr/>
                </a:tc>
                <a:tc>
                  <a:txBody>
                    <a:bodyPr/>
                    <a:lstStyle/>
                    <a:p>
                      <a:r>
                        <a:rPr lang="en-US" dirty="0" smtClean="0"/>
                        <a:t>Nice</a:t>
                      </a:r>
                      <a:r>
                        <a:rPr lang="en-US" baseline="0" dirty="0" smtClean="0"/>
                        <a:t> to know</a:t>
                      </a:r>
                      <a:endParaRPr lang="en-US" dirty="0"/>
                    </a:p>
                  </a:txBody>
                  <a:tcPr/>
                </a:tc>
                <a:extLst>
                  <a:ext uri="{0D108BD9-81ED-4DB2-BD59-A6C34878D82A}">
                    <a16:rowId xmlns:a16="http://schemas.microsoft.com/office/drawing/2014/main" val="3887178886"/>
                  </a:ext>
                </a:extLst>
              </a:tr>
            </a:tbl>
          </a:graphicData>
        </a:graphic>
      </p:graphicFrame>
    </p:spTree>
    <p:extLst>
      <p:ext uri="{BB962C8B-B14F-4D97-AF65-F5344CB8AC3E}">
        <p14:creationId xmlns:p14="http://schemas.microsoft.com/office/powerpoint/2010/main" val="373154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6843"/>
            <a:ext cx="6798734" cy="1303867"/>
          </a:xfrm>
        </p:spPr>
        <p:txBody>
          <a:bodyPr>
            <a:normAutofit fontScale="90000"/>
          </a:bodyPr>
          <a:lstStyle/>
          <a:p>
            <a:r>
              <a:rPr lang="en-US" b="1" dirty="0"/>
              <a:t>WHAT DOES PERIODONTAL THERAPY ACCOMPLISH? </a:t>
            </a:r>
            <a:endParaRPr lang="en-US" dirty="0"/>
          </a:p>
        </p:txBody>
      </p:sp>
      <p:sp>
        <p:nvSpPr>
          <p:cNvPr id="3" name="Content Placeholder 2"/>
          <p:cNvSpPr>
            <a:spLocks noGrp="1"/>
          </p:cNvSpPr>
          <p:nvPr>
            <p:ph idx="1"/>
          </p:nvPr>
        </p:nvSpPr>
        <p:spPr>
          <a:xfrm>
            <a:off x="1176865" y="2606726"/>
            <a:ext cx="3422431" cy="3382999"/>
          </a:xfrm>
        </p:spPr>
        <p:txBody>
          <a:bodyPr>
            <a:noAutofit/>
          </a:bodyPr>
          <a:lstStyle/>
          <a:p>
            <a:pPr algn="just"/>
            <a:r>
              <a:rPr lang="en-US" sz="2000" b="1" dirty="0" smtClean="0">
                <a:solidFill>
                  <a:schemeClr val="tx1"/>
                </a:solidFill>
              </a:rPr>
              <a:t>eliminate </a:t>
            </a:r>
            <a:r>
              <a:rPr lang="en-US" sz="2000" b="1" dirty="0">
                <a:solidFill>
                  <a:schemeClr val="tx1"/>
                </a:solidFill>
              </a:rPr>
              <a:t>pain, </a:t>
            </a:r>
            <a:endParaRPr lang="en-US" sz="2000" b="1" dirty="0" smtClean="0">
              <a:solidFill>
                <a:schemeClr val="tx1"/>
              </a:solidFill>
            </a:endParaRPr>
          </a:p>
          <a:p>
            <a:pPr algn="just"/>
            <a:r>
              <a:rPr lang="en-US" sz="2000" b="1" dirty="0" smtClean="0">
                <a:solidFill>
                  <a:schemeClr val="tx1"/>
                </a:solidFill>
              </a:rPr>
              <a:t>eliminate </a:t>
            </a:r>
            <a:r>
              <a:rPr lang="en-US" sz="2000" b="1" dirty="0">
                <a:solidFill>
                  <a:schemeClr val="tx1"/>
                </a:solidFill>
              </a:rPr>
              <a:t>gingival </a:t>
            </a:r>
            <a:r>
              <a:rPr lang="en-US" sz="2000" b="1" dirty="0" smtClean="0">
                <a:solidFill>
                  <a:schemeClr val="tx1"/>
                </a:solidFill>
              </a:rPr>
              <a:t>inflammation </a:t>
            </a:r>
            <a:r>
              <a:rPr lang="en-US" sz="2000" b="1" dirty="0">
                <a:solidFill>
                  <a:schemeClr val="tx1"/>
                </a:solidFill>
              </a:rPr>
              <a:t>and gingival bleeding, </a:t>
            </a:r>
            <a:endParaRPr lang="en-US" sz="2000" b="1" dirty="0" smtClean="0">
              <a:solidFill>
                <a:schemeClr val="tx1"/>
              </a:solidFill>
            </a:endParaRPr>
          </a:p>
          <a:p>
            <a:pPr algn="just"/>
            <a:r>
              <a:rPr lang="en-US" sz="2000" b="1" dirty="0" smtClean="0">
                <a:solidFill>
                  <a:schemeClr val="tx1"/>
                </a:solidFill>
              </a:rPr>
              <a:t>reduce </a:t>
            </a:r>
            <a:r>
              <a:rPr lang="en-US" sz="2000" b="1" dirty="0">
                <a:solidFill>
                  <a:schemeClr val="tx1"/>
                </a:solidFill>
              </a:rPr>
              <a:t>periodontal pockets and eliminate infection, </a:t>
            </a:r>
            <a:endParaRPr lang="en-US" sz="2000" b="1" dirty="0" smtClean="0">
              <a:solidFill>
                <a:schemeClr val="tx1"/>
              </a:solidFill>
            </a:endParaRPr>
          </a:p>
          <a:p>
            <a:pPr algn="just">
              <a:buFont typeface="Arial" panose="020B0604020202020204" pitchFamily="34" charset="0"/>
              <a:buChar char="•"/>
            </a:pPr>
            <a:r>
              <a:rPr lang="en-US" sz="2000" b="1" dirty="0">
                <a:solidFill>
                  <a:schemeClr val="tx1"/>
                </a:solidFill>
              </a:rPr>
              <a:t>arrest the destruction of soft tissue and bone, </a:t>
            </a:r>
          </a:p>
          <a:p>
            <a:pPr algn="just">
              <a:buFont typeface="Arial" panose="020B0604020202020204" pitchFamily="34" charset="0"/>
              <a:buChar char="•"/>
            </a:pPr>
            <a:r>
              <a:rPr lang="en-US" sz="2000" b="1" dirty="0">
                <a:solidFill>
                  <a:schemeClr val="tx1"/>
                </a:solidFill>
              </a:rPr>
              <a:t>reduce abnormal tooth mobility,</a:t>
            </a:r>
          </a:p>
          <a:p>
            <a:pPr algn="just"/>
            <a:endParaRPr lang="en-US" sz="2000" b="1" dirty="0" smtClean="0">
              <a:solidFill>
                <a:schemeClr val="tx1"/>
              </a:solidFill>
            </a:endParaRPr>
          </a:p>
        </p:txBody>
      </p:sp>
      <p:sp>
        <p:nvSpPr>
          <p:cNvPr id="4" name="TextBox 3"/>
          <p:cNvSpPr txBox="1"/>
          <p:nvPr/>
        </p:nvSpPr>
        <p:spPr>
          <a:xfrm>
            <a:off x="4749421" y="2634020"/>
            <a:ext cx="3575713" cy="3754874"/>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smtClean="0"/>
              <a:t>establish </a:t>
            </a:r>
            <a:r>
              <a:rPr lang="en-US" sz="2000" b="1" dirty="0"/>
              <a:t>optimal occlusal function, </a:t>
            </a:r>
          </a:p>
          <a:p>
            <a:pPr marL="285750" indent="-285750" algn="just">
              <a:buFont typeface="Arial" panose="020B0604020202020204" pitchFamily="34" charset="0"/>
              <a:buChar char="•"/>
            </a:pPr>
            <a:r>
              <a:rPr lang="en-US" sz="2000" b="1" dirty="0"/>
              <a:t>restore tissue destroyed by disease in some cases, </a:t>
            </a:r>
          </a:p>
          <a:p>
            <a:pPr marL="285750" indent="-285750" algn="just">
              <a:buFont typeface="Arial" panose="020B0604020202020204" pitchFamily="34" charset="0"/>
              <a:buChar char="•"/>
            </a:pPr>
            <a:r>
              <a:rPr lang="en-US" sz="2000" b="1" dirty="0"/>
              <a:t>reestablish the physiologic gingival contour necessary for the preservation of periodontal health, </a:t>
            </a:r>
          </a:p>
          <a:p>
            <a:pPr marL="285750" indent="-285750" algn="just">
              <a:buFont typeface="Arial" panose="020B0604020202020204" pitchFamily="34" charset="0"/>
              <a:buChar char="•"/>
            </a:pPr>
            <a:r>
              <a:rPr lang="en-US" sz="2000" b="1" dirty="0"/>
              <a:t>prevent the recurrence of disease, and reduce tooth loss.</a:t>
            </a:r>
          </a:p>
          <a:p>
            <a:pPr marL="285750" indent="-285750">
              <a:buFont typeface="Arial" panose="020B0604020202020204" pitchFamily="34" charset="0"/>
              <a:buChar char="•"/>
            </a:pPr>
            <a:endParaRPr lang="en-US" sz="2000" b="1" dirty="0"/>
          </a:p>
        </p:txBody>
      </p:sp>
      <p:sp>
        <p:nvSpPr>
          <p:cNvPr id="5" name="TextBox 4"/>
          <p:cNvSpPr txBox="1"/>
          <p:nvPr/>
        </p:nvSpPr>
        <p:spPr>
          <a:xfrm>
            <a:off x="1037230" y="1596784"/>
            <a:ext cx="7560860" cy="1200329"/>
          </a:xfrm>
          <a:prstGeom prst="rect">
            <a:avLst/>
          </a:prstGeom>
          <a:noFill/>
        </p:spPr>
        <p:txBody>
          <a:bodyPr wrap="square" rtlCol="0">
            <a:spAutoFit/>
          </a:bodyPr>
          <a:lstStyle/>
          <a:p>
            <a:r>
              <a:rPr lang="en-US" sz="2400" b="1" dirty="0"/>
              <a:t>Properly performed, periodontal treatment can be relied on to accomplish the following: </a:t>
            </a:r>
          </a:p>
          <a:p>
            <a:endParaRPr lang="en-US" sz="2400" b="1" dirty="0"/>
          </a:p>
        </p:txBody>
      </p:sp>
    </p:spTree>
    <p:extLst>
      <p:ext uri="{BB962C8B-B14F-4D97-AF65-F5344CB8AC3E}">
        <p14:creationId xmlns:p14="http://schemas.microsoft.com/office/powerpoint/2010/main" val="426517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8978017"/>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28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Therapy</a:t>
            </a:r>
            <a:endParaRPr lang="en-US" b="1" dirty="0"/>
          </a:p>
        </p:txBody>
      </p:sp>
      <p:sp>
        <p:nvSpPr>
          <p:cNvPr id="3" name="Content Placeholder 2"/>
          <p:cNvSpPr>
            <a:spLocks noGrp="1"/>
          </p:cNvSpPr>
          <p:nvPr>
            <p:ph idx="1"/>
          </p:nvPr>
        </p:nvSpPr>
        <p:spPr/>
        <p:txBody>
          <a:bodyPr/>
          <a:lstStyle/>
          <a:p>
            <a:pPr algn="just"/>
            <a:r>
              <a:rPr lang="en-US" b="1" dirty="0"/>
              <a:t>The removal of plaque and of all the factors that favor its accumulation is therefore the primary consideration in local therapy. </a:t>
            </a:r>
            <a:endParaRPr lang="en-US" b="1" dirty="0" smtClean="0"/>
          </a:p>
          <a:p>
            <a:pPr algn="just"/>
            <a:endParaRPr lang="en-US" b="1" dirty="0"/>
          </a:p>
        </p:txBody>
      </p:sp>
    </p:spTree>
    <p:extLst>
      <p:ext uri="{BB962C8B-B14F-4D97-AF65-F5344CB8AC3E}">
        <p14:creationId xmlns:p14="http://schemas.microsoft.com/office/powerpoint/2010/main" val="158748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Systemic Therapy</a:t>
            </a:r>
            <a:endParaRPr lang="en-US" b="1" dirty="0"/>
          </a:p>
        </p:txBody>
      </p:sp>
      <p:sp>
        <p:nvSpPr>
          <p:cNvPr id="3" name="Content Placeholder 2"/>
          <p:cNvSpPr>
            <a:spLocks noGrp="1"/>
          </p:cNvSpPr>
          <p:nvPr>
            <p:ph idx="1"/>
          </p:nvPr>
        </p:nvSpPr>
        <p:spPr>
          <a:xfrm>
            <a:off x="750626" y="2490135"/>
            <a:ext cx="7724633" cy="3760540"/>
          </a:xfrm>
        </p:spPr>
        <p:txBody>
          <a:bodyPr>
            <a:normAutofit lnSpcReduction="10000"/>
          </a:bodyPr>
          <a:lstStyle/>
          <a:p>
            <a:pPr marL="0" indent="0" algn="just">
              <a:buNone/>
            </a:pPr>
            <a:r>
              <a:rPr lang="en-US" b="1" dirty="0"/>
              <a:t>Systemic therapy may be employed as an adjunct to local measures and for specific purposes, such </a:t>
            </a:r>
            <a:r>
              <a:rPr lang="en-US" b="1" dirty="0" smtClean="0"/>
              <a:t>as</a:t>
            </a:r>
          </a:p>
          <a:p>
            <a:pPr algn="just"/>
            <a:r>
              <a:rPr lang="en-US" b="1" dirty="0" smtClean="0"/>
              <a:t>the </a:t>
            </a:r>
            <a:r>
              <a:rPr lang="en-US" b="1" dirty="0"/>
              <a:t>control of systemic complications from acute infections, </a:t>
            </a:r>
            <a:endParaRPr lang="en-US" b="1" dirty="0" smtClean="0"/>
          </a:p>
          <a:p>
            <a:pPr algn="just"/>
            <a:r>
              <a:rPr lang="en-US" b="1" dirty="0" smtClean="0"/>
              <a:t>chemotherapy </a:t>
            </a:r>
            <a:r>
              <a:rPr lang="en-US" b="1" dirty="0"/>
              <a:t>to prevent harmful effects of </a:t>
            </a:r>
            <a:r>
              <a:rPr lang="en-US" b="1" dirty="0" err="1"/>
              <a:t>posttreatment</a:t>
            </a:r>
            <a:r>
              <a:rPr lang="en-US" b="1" dirty="0"/>
              <a:t> bacteremia, and </a:t>
            </a:r>
            <a:endParaRPr lang="en-US" b="1" dirty="0" smtClean="0"/>
          </a:p>
          <a:p>
            <a:pPr algn="just"/>
            <a:r>
              <a:rPr lang="en-US" b="1" dirty="0" smtClean="0"/>
              <a:t>the </a:t>
            </a:r>
            <a:r>
              <a:rPr lang="en-US" b="1" dirty="0"/>
              <a:t>control of systemic diseases that aggravate the patient’s periodontal condition or necessitate special precautions during treatment </a:t>
            </a:r>
          </a:p>
        </p:txBody>
      </p:sp>
    </p:spTree>
    <p:extLst>
      <p:ext uri="{BB962C8B-B14F-4D97-AF65-F5344CB8AC3E}">
        <p14:creationId xmlns:p14="http://schemas.microsoft.com/office/powerpoint/2010/main" val="395170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THAT AFFECT HEALING </a:t>
            </a:r>
            <a:endParaRPr lang="en-US" dirty="0"/>
          </a:p>
        </p:txBody>
      </p:sp>
      <p:sp>
        <p:nvSpPr>
          <p:cNvPr id="3" name="Content Placeholder 2"/>
          <p:cNvSpPr>
            <a:spLocks noGrp="1"/>
          </p:cNvSpPr>
          <p:nvPr>
            <p:ph idx="1"/>
          </p:nvPr>
        </p:nvSpPr>
        <p:spPr/>
        <p:txBody>
          <a:bodyPr/>
          <a:lstStyle/>
          <a:p>
            <a:pPr algn="just"/>
            <a:r>
              <a:rPr lang="en-US" b="1" dirty="0" smtClean="0"/>
              <a:t>In </a:t>
            </a:r>
            <a:r>
              <a:rPr lang="en-US" b="1" dirty="0"/>
              <a:t>the </a:t>
            </a:r>
            <a:r>
              <a:rPr lang="en-US" b="1" dirty="0" err="1"/>
              <a:t>periodontium</a:t>
            </a:r>
            <a:r>
              <a:rPr lang="en-US" b="1" dirty="0"/>
              <a:t>, as elsewhere in the body, healing is affected by local and systemic factors. </a:t>
            </a:r>
          </a:p>
        </p:txBody>
      </p:sp>
    </p:spTree>
    <p:extLst>
      <p:ext uri="{BB962C8B-B14F-4D97-AF65-F5344CB8AC3E}">
        <p14:creationId xmlns:p14="http://schemas.microsoft.com/office/powerpoint/2010/main" val="82410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Factors</a:t>
            </a:r>
            <a:endParaRPr lang="en-US" b="1" dirty="0"/>
          </a:p>
        </p:txBody>
      </p:sp>
      <p:sp>
        <p:nvSpPr>
          <p:cNvPr id="3" name="Content Placeholder 2"/>
          <p:cNvSpPr>
            <a:spLocks noGrp="1"/>
          </p:cNvSpPr>
          <p:nvPr>
            <p:ph idx="1"/>
          </p:nvPr>
        </p:nvSpPr>
        <p:spPr/>
        <p:txBody>
          <a:bodyPr/>
          <a:lstStyle/>
          <a:p>
            <a:pPr algn="just"/>
            <a:r>
              <a:rPr lang="en-US" b="1" dirty="0"/>
              <a:t>Systemic conditions that impair healing may reduce the effectiveness of local periodontal treatment and should be corrected before or during local procedures. </a:t>
            </a:r>
            <a:endParaRPr lang="en-US" b="1" dirty="0" smtClean="0"/>
          </a:p>
          <a:p>
            <a:pPr algn="just"/>
            <a:r>
              <a:rPr lang="en-US" b="1" dirty="0" smtClean="0"/>
              <a:t>However</a:t>
            </a:r>
            <a:r>
              <a:rPr lang="en-US" b="1" dirty="0"/>
              <a:t>, local factors, particularly plaque microorganisms, are the most common deterrents to healing after periodontal treatment. </a:t>
            </a:r>
          </a:p>
        </p:txBody>
      </p:sp>
    </p:spTree>
    <p:extLst>
      <p:ext uri="{BB962C8B-B14F-4D97-AF65-F5344CB8AC3E}">
        <p14:creationId xmlns:p14="http://schemas.microsoft.com/office/powerpoint/2010/main" val="18509417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3311</TotalTime>
  <Words>1140</Words>
  <Application>Microsoft Office PowerPoint</Application>
  <PresentationFormat>On-screen Show (4:3)</PresentationFormat>
  <Paragraphs>121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Aharoni</vt:lpstr>
      <vt:lpstr>Arial</vt:lpstr>
      <vt:lpstr>Garamond</vt:lpstr>
      <vt:lpstr>Organic</vt:lpstr>
      <vt:lpstr>RATIONALE  FOR PERIODONTAL TREATMENT</vt:lpstr>
      <vt:lpstr>Contents </vt:lpstr>
      <vt:lpstr>Specific Learning Objectives</vt:lpstr>
      <vt:lpstr>WHAT DOES PERIODONTAL THERAPY ACCOMPLISH? </vt:lpstr>
      <vt:lpstr>PowerPoint Presentation</vt:lpstr>
      <vt:lpstr>Local Therapy</vt:lpstr>
      <vt:lpstr>Systemic Therapy</vt:lpstr>
      <vt:lpstr>FACTORS THAT AFFECT HEALING </vt:lpstr>
      <vt:lpstr>Local Factors</vt:lpstr>
      <vt:lpstr>Local Factors</vt:lpstr>
      <vt:lpstr>Systemic Factors</vt:lpstr>
      <vt:lpstr>Systemic Factors</vt:lpstr>
      <vt:lpstr>HEALING AFTER PERIODONTAL THERAPY </vt:lpstr>
      <vt:lpstr>PowerPoint Presentation</vt:lpstr>
      <vt:lpstr>Regeneration </vt:lpstr>
      <vt:lpstr>Regeneration</vt:lpstr>
      <vt:lpstr>Repair</vt:lpstr>
      <vt:lpstr>New Attachment </vt:lpstr>
      <vt:lpstr>Reattachment</vt:lpstr>
      <vt:lpstr>New Attachment</vt:lpstr>
      <vt:lpstr>PERIODONTAL RECONSTRUCTION </vt:lpstr>
      <vt:lpstr>PERIODONTAL RECONSTRUCTION </vt:lpstr>
      <vt:lpstr>PERIODONTAL RECONSTRUCTION </vt:lpstr>
      <vt:lpstr>PERIODONTAL RECONSTRUCTION </vt:lpstr>
      <vt:lpstr>Take home message</vt:lpstr>
      <vt:lpstr>Summary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c:title>
  <dc:creator>Anju PC</dc:creator>
  <cp:lastModifiedBy>DELL</cp:lastModifiedBy>
  <cp:revision>24</cp:revision>
  <dcterms:created xsi:type="dcterms:W3CDTF">2018-06-16T04:23:27Z</dcterms:created>
  <dcterms:modified xsi:type="dcterms:W3CDTF">2022-07-07T06:36:48Z</dcterms:modified>
</cp:coreProperties>
</file>